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</p:sldMasterIdLst>
  <p:sldIdLst>
    <p:sldId id="256" r:id="rId2"/>
    <p:sldId id="257" r:id="rId3"/>
    <p:sldId id="259" r:id="rId4"/>
    <p:sldId id="258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111111"/>
    <a:srgbClr val="1C1C1C"/>
    <a:srgbClr val="29292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2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2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2CAB-712A-464B-85E4-A428A07FFF47}" type="datetimeFigureOut">
              <a:rPr lang="en-NZ" smtClean="0"/>
              <a:t>20/06/2018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FC44-ACBB-4D53-BF39-8A974A279FD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53754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2CAB-712A-464B-85E4-A428A07FFF47}" type="datetimeFigureOut">
              <a:rPr lang="en-NZ" smtClean="0"/>
              <a:t>20/06/2018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FC44-ACBB-4D53-BF39-8A974A279FD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02358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2CAB-712A-464B-85E4-A428A07FFF47}" type="datetimeFigureOut">
              <a:rPr lang="en-NZ" smtClean="0"/>
              <a:t>20/06/2018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FC44-ACBB-4D53-BF39-8A974A279FD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609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2CAB-712A-464B-85E4-A428A07FFF47}" type="datetimeFigureOut">
              <a:rPr lang="en-NZ" smtClean="0"/>
              <a:t>20/06/2018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FC44-ACBB-4D53-BF39-8A974A279FD1}" type="slidenum">
              <a:rPr lang="en-NZ" smtClean="0"/>
              <a:t>‹#›</a:t>
            </a:fld>
            <a:endParaRPr lang="en-NZ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6121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2CAB-712A-464B-85E4-A428A07FFF47}" type="datetimeFigureOut">
              <a:rPr lang="en-NZ" smtClean="0"/>
              <a:t>20/06/2018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FC44-ACBB-4D53-BF39-8A974A279FD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31964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2CAB-712A-464B-85E4-A428A07FFF47}" type="datetimeFigureOut">
              <a:rPr lang="en-NZ" smtClean="0"/>
              <a:t>20/06/2018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FC44-ACBB-4D53-BF39-8A974A279FD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0911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2CAB-712A-464B-85E4-A428A07FFF47}" type="datetimeFigureOut">
              <a:rPr lang="en-NZ" smtClean="0"/>
              <a:t>20/06/2018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FC44-ACBB-4D53-BF39-8A974A279FD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6373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2CAB-712A-464B-85E4-A428A07FFF47}" type="datetimeFigureOut">
              <a:rPr lang="en-NZ" smtClean="0"/>
              <a:t>20/06/2018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FC44-ACBB-4D53-BF39-8A974A279FD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0573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2CAB-712A-464B-85E4-A428A07FFF47}" type="datetimeFigureOut">
              <a:rPr lang="en-NZ" smtClean="0"/>
              <a:t>20/06/2018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FC44-ACBB-4D53-BF39-8A974A279FD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921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2CAB-712A-464B-85E4-A428A07FFF47}" type="datetimeFigureOut">
              <a:rPr lang="en-NZ" smtClean="0"/>
              <a:t>20/06/2018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FC44-ACBB-4D53-BF39-8A974A279FD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39198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2CAB-712A-464B-85E4-A428A07FFF47}" type="datetimeFigureOut">
              <a:rPr lang="en-NZ" smtClean="0"/>
              <a:t>20/06/2018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FC44-ACBB-4D53-BF39-8A974A279FD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0587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2CAB-712A-464B-85E4-A428A07FFF47}" type="datetimeFigureOut">
              <a:rPr lang="en-NZ" smtClean="0"/>
              <a:t>20/06/2018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FC44-ACBB-4D53-BF39-8A974A279FD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7427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2CAB-712A-464B-85E4-A428A07FFF47}" type="datetimeFigureOut">
              <a:rPr lang="en-NZ" smtClean="0"/>
              <a:t>20/06/2018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FC44-ACBB-4D53-BF39-8A974A279FD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85930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2CAB-712A-464B-85E4-A428A07FFF47}" type="datetimeFigureOut">
              <a:rPr lang="en-NZ" smtClean="0"/>
              <a:t>20/06/2018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FC44-ACBB-4D53-BF39-8A974A279FD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0905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2CAB-712A-464B-85E4-A428A07FFF47}" type="datetimeFigureOut">
              <a:rPr lang="en-NZ" smtClean="0"/>
              <a:t>20/06/2018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FC44-ACBB-4D53-BF39-8A974A279FD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13512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2CAB-712A-464B-85E4-A428A07FFF47}" type="datetimeFigureOut">
              <a:rPr lang="en-NZ" smtClean="0"/>
              <a:t>20/06/2018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FC44-ACBB-4D53-BF39-8A974A279FD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3914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2CAB-712A-464B-85E4-A428A07FFF47}" type="datetimeFigureOut">
              <a:rPr lang="en-NZ" smtClean="0"/>
              <a:t>20/06/2018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FC44-ACBB-4D53-BF39-8A974A279FD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1886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1952CAB-712A-464B-85E4-A428A07FFF47}" type="datetimeFigureOut">
              <a:rPr lang="en-NZ" smtClean="0"/>
              <a:t>20/06/2018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A09FC44-ACBB-4D53-BF39-8A974A279FD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242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  <p:sldLayoutId id="214748394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366D721-7038-44B9-94AD-4DC8CDC7902C}"/>
              </a:ext>
            </a:extLst>
          </p:cNvPr>
          <p:cNvSpPr txBox="1"/>
          <p:nvPr/>
        </p:nvSpPr>
        <p:spPr>
          <a:xfrm>
            <a:off x="0" y="4751294"/>
            <a:ext cx="9144000" cy="21066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pic>
        <p:nvPicPr>
          <p:cNvPr id="11" name="Picture 10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16714255-CA65-41D1-8D69-5ADD363643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2" b="15447"/>
          <a:stretch/>
        </p:blipFill>
        <p:spPr>
          <a:xfrm>
            <a:off x="-2987" y="10"/>
            <a:ext cx="9143999" cy="47512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639020-F11C-42E1-BE32-D9596EECA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228" y="5091762"/>
            <a:ext cx="5965268" cy="1264588"/>
          </a:xfrm>
        </p:spPr>
        <p:txBody>
          <a:bodyPr anchor="ctr">
            <a:normAutofit/>
          </a:bodyPr>
          <a:lstStyle/>
          <a:p>
            <a:pPr algn="r"/>
            <a:r>
              <a:rPr lang="en-NZ" sz="4200" dirty="0"/>
              <a:t>Practice and Policy Change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0934FC-AA3B-41AC-8C5C-50C711D92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4330" y="5091763"/>
            <a:ext cx="2230655" cy="1264587"/>
          </a:xfrm>
        </p:spPr>
        <p:txBody>
          <a:bodyPr anchor="ctr">
            <a:normAutofit/>
          </a:bodyPr>
          <a:lstStyle/>
          <a:p>
            <a:pPr algn="l"/>
            <a:r>
              <a:rPr lang="en-NZ" sz="1700" dirty="0">
                <a:solidFill>
                  <a:schemeClr val="tx1"/>
                </a:solidFill>
              </a:rPr>
              <a:t>Routine offer of </a:t>
            </a:r>
            <a:br>
              <a:rPr lang="en-NZ" sz="1700" dirty="0">
                <a:solidFill>
                  <a:schemeClr val="tx1"/>
                </a:solidFill>
              </a:rPr>
            </a:br>
            <a:r>
              <a:rPr lang="en-NZ" sz="1700" dirty="0">
                <a:solidFill>
                  <a:schemeClr val="tx1"/>
                </a:solidFill>
              </a:rPr>
              <a:t> HIV Testing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62968E-AC76-48D0-A1CB-8FF95A24ACA2}"/>
              </a:ext>
            </a:extLst>
          </p:cNvPr>
          <p:cNvSpPr txBox="1"/>
          <p:nvPr/>
        </p:nvSpPr>
        <p:spPr>
          <a:xfrm>
            <a:off x="466164" y="4381962"/>
            <a:ext cx="3056965" cy="369332"/>
          </a:xfrm>
          <a:prstGeom prst="rect">
            <a:avLst/>
          </a:prstGeom>
          <a:solidFill>
            <a:srgbClr val="1C1C1C"/>
          </a:solidFill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232E3A-37CB-4135-B2E7-B787D672C2B2}"/>
              </a:ext>
            </a:extLst>
          </p:cNvPr>
          <p:cNvCxnSpPr/>
          <p:nvPr/>
        </p:nvCxnSpPr>
        <p:spPr>
          <a:xfrm>
            <a:off x="6302188" y="4876800"/>
            <a:ext cx="0" cy="15598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635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151784-C3B1-48DF-AC03-C82B7A2C1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690636"/>
            <a:ext cx="8178799" cy="34767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3828A4-8AE5-458F-ADAB-1006B8F04BF3}"/>
              </a:ext>
            </a:extLst>
          </p:cNvPr>
          <p:cNvSpPr txBox="1"/>
          <p:nvPr/>
        </p:nvSpPr>
        <p:spPr>
          <a:xfrm>
            <a:off x="802340" y="5462758"/>
            <a:ext cx="753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8788">
              <a:tabLst>
                <a:tab pos="1344613" algn="l"/>
                <a:tab pos="2868613" algn="l"/>
                <a:tab pos="4124325" algn="l"/>
                <a:tab pos="6007100" algn="l"/>
              </a:tabLst>
            </a:pPr>
            <a:r>
              <a:rPr lang="en-NZ" dirty="0">
                <a:solidFill>
                  <a:srgbClr val="FF0000"/>
                </a:solidFill>
              </a:rPr>
              <a:t>MSM</a:t>
            </a:r>
            <a:r>
              <a:rPr lang="en-NZ" dirty="0"/>
              <a:t> = 128	</a:t>
            </a:r>
            <a:r>
              <a:rPr lang="en-NZ" dirty="0">
                <a:solidFill>
                  <a:srgbClr val="00B0F0"/>
                </a:solidFill>
              </a:rPr>
              <a:t>Women</a:t>
            </a:r>
            <a:r>
              <a:rPr lang="en-NZ" dirty="0"/>
              <a:t> = 22	</a:t>
            </a:r>
            <a:r>
              <a:rPr lang="en-NZ" dirty="0">
                <a:solidFill>
                  <a:srgbClr val="00B0F0"/>
                </a:solidFill>
              </a:rPr>
              <a:t>MSW</a:t>
            </a:r>
            <a:r>
              <a:rPr lang="en-NZ" dirty="0"/>
              <a:t> = 33 	</a:t>
            </a:r>
            <a:r>
              <a:rPr lang="en-NZ" dirty="0">
                <a:solidFill>
                  <a:srgbClr val="FF0000"/>
                </a:solidFill>
              </a:rPr>
              <a:t>Trans</a:t>
            </a:r>
            <a:r>
              <a:rPr lang="en-NZ" dirty="0">
                <a:solidFill>
                  <a:srgbClr val="00B0F0"/>
                </a:solidFill>
              </a:rPr>
              <a:t>gender</a:t>
            </a:r>
            <a:r>
              <a:rPr lang="en-NZ" dirty="0"/>
              <a:t> = 4	</a:t>
            </a:r>
            <a:r>
              <a:rPr lang="en-NZ" dirty="0">
                <a:solidFill>
                  <a:srgbClr val="FF9900"/>
                </a:solidFill>
              </a:rPr>
              <a:t>Unknown</a:t>
            </a:r>
            <a:r>
              <a:rPr lang="en-NZ" dirty="0"/>
              <a:t> = 10</a:t>
            </a:r>
          </a:p>
        </p:txBody>
      </p:sp>
    </p:spTree>
    <p:extLst>
      <p:ext uri="{BB962C8B-B14F-4D97-AF65-F5344CB8AC3E}">
        <p14:creationId xmlns:p14="http://schemas.microsoft.com/office/powerpoint/2010/main" val="312620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10DBF92-EA22-4F1A-9BF1-03E8BA98FA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834637"/>
              </p:ext>
            </p:extLst>
          </p:nvPr>
        </p:nvGraphicFramePr>
        <p:xfrm>
          <a:off x="805298" y="1721511"/>
          <a:ext cx="7359158" cy="3076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4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58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99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0088"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MSM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Men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j-lt"/>
                        </a:rPr>
                        <a:t>Women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634">
                <a:tc>
                  <a:txBody>
                    <a:bodyPr/>
                    <a:lstStyle/>
                    <a:p>
                      <a:pPr algn="l" fontAlgn="ctr"/>
                      <a:endParaRPr lang="en-US" sz="2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8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&lt;350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28.7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60.0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50.0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8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350-499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21.5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40.0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23.1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8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500 or more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/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45.8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19.2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8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Unknown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/>
                        <a:t>14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4.0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7.7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8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349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9450E7E5-40DF-44C8-81DC-3D5DFF3F509B}"/>
              </a:ext>
            </a:extLst>
          </p:cNvPr>
          <p:cNvSpPr/>
          <p:nvPr/>
        </p:nvSpPr>
        <p:spPr>
          <a:xfrm>
            <a:off x="805297" y="2570932"/>
            <a:ext cx="7359159" cy="44120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4B772A-A987-47EE-83B6-6903B904DD1C}"/>
              </a:ext>
            </a:extLst>
          </p:cNvPr>
          <p:cNvSpPr/>
          <p:nvPr/>
        </p:nvSpPr>
        <p:spPr>
          <a:xfrm>
            <a:off x="3496463" y="5233974"/>
            <a:ext cx="1976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2014-2017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201898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78B062-50E5-4C4F-BF9E-8B5BF308A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11" y="936641"/>
            <a:ext cx="2891209" cy="18893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0A366E-E820-4672-BE7A-9D0B9BD8C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11" y="4120922"/>
            <a:ext cx="2891209" cy="17261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23322C-81F6-4863-B7FD-123BBCB2C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8573" y="1506367"/>
            <a:ext cx="4807563" cy="3859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A3E75F-2A5C-44FE-BCD3-09EC5C3B34EA}"/>
              </a:ext>
            </a:extLst>
          </p:cNvPr>
          <p:cNvSpPr txBox="1"/>
          <p:nvPr/>
        </p:nvSpPr>
        <p:spPr>
          <a:xfrm>
            <a:off x="482247" y="4571216"/>
            <a:ext cx="8179506" cy="1115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A32E2F-6B38-49CC-B28C-EFDEC0873160}"/>
              </a:ext>
            </a:extLst>
          </p:cNvPr>
          <p:cNvSpPr txBox="1"/>
          <p:nvPr/>
        </p:nvSpPr>
        <p:spPr>
          <a:xfrm>
            <a:off x="1308847" y="2895599"/>
            <a:ext cx="127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Women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EA1A9DC-E9D4-4736-95D2-623F9E09E3C6}"/>
              </a:ext>
            </a:extLst>
          </p:cNvPr>
          <p:cNvSpPr txBox="1"/>
          <p:nvPr/>
        </p:nvSpPr>
        <p:spPr>
          <a:xfrm>
            <a:off x="1222265" y="5926654"/>
            <a:ext cx="127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MSM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4374E7-2147-41F6-82D1-98C83BFBB971}"/>
              </a:ext>
            </a:extLst>
          </p:cNvPr>
          <p:cNvSpPr/>
          <p:nvPr/>
        </p:nvSpPr>
        <p:spPr>
          <a:xfrm>
            <a:off x="5858675" y="5686631"/>
            <a:ext cx="744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MSW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2181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AA687D2F-1D79-43BE-89AF-EE270F3FCF7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8" y="600634"/>
            <a:ext cx="3390569" cy="2049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7" name="Text Box 11">
            <a:extLst>
              <a:ext uri="{FF2B5EF4-FFF2-40B4-BE49-F238E27FC236}">
                <a16:creationId xmlns:a16="http://schemas.microsoft.com/office/drawing/2014/main" id="{0CB03A96-93BF-4877-B07D-2114DD35CCB8}"/>
              </a:ext>
            </a:extLst>
          </p:cNvPr>
          <p:cNvSpPr txBox="1"/>
          <p:nvPr/>
        </p:nvSpPr>
        <p:spPr>
          <a:xfrm>
            <a:off x="1214715" y="4285128"/>
            <a:ext cx="3740193" cy="193326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NZ" sz="36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</a:t>
            </a:r>
            <a:endParaRPr lang="en-NZ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NZ" sz="36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PLEDGE</a:t>
            </a:r>
            <a:endParaRPr lang="en-NZ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NZ" sz="12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N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NZ" b="1" dirty="0">
                <a:solidFill>
                  <a:srgbClr val="C00000"/>
                </a:solidFill>
                <a:effectLst/>
                <a:latin typeface="Arial Bold" panose="020B07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help change HIV testing practices in the health sector…. </a:t>
            </a:r>
            <a:endParaRPr lang="en-N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180D0AD-1C10-4E39-8D8E-5B050773620F}"/>
              </a:ext>
            </a:extLst>
          </p:cNvPr>
          <p:cNvSpPr txBox="1"/>
          <p:nvPr/>
        </p:nvSpPr>
        <p:spPr>
          <a:xfrm>
            <a:off x="5312667" y="600634"/>
            <a:ext cx="2215515" cy="5617758"/>
          </a:xfrm>
          <a:prstGeom prst="roundRect">
            <a:avLst/>
          </a:prstGeom>
          <a:solidFill>
            <a:sysClr val="windowText" lastClr="000000">
              <a:lumMod val="65000"/>
              <a:lumOff val="35000"/>
            </a:sys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NZ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N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NZ" sz="16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Booker Policy </a:t>
            </a:r>
            <a:endParaRPr lang="en-N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NZ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endParaRPr lang="en-NZ" sz="1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N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NZ" sz="16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sign-on at your work place </a:t>
            </a:r>
            <a:endParaRPr lang="en-N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NZ" sz="1400" b="1" dirty="0"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NZ" sz="1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endParaRPr lang="en-N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NZ" sz="1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Embed a culture of routinely offering an HIV test in all diagnostic situations </a:t>
            </a:r>
            <a:endParaRPr lang="en-N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NZ" sz="1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</a:p>
          <a:p>
            <a:pPr algn="ctr">
              <a:spcAft>
                <a:spcPts val="0"/>
              </a:spcAft>
            </a:pPr>
            <a:endParaRPr lang="en-N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N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NZ" sz="1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S</a:t>
            </a:r>
            <a:r>
              <a:rPr lang="en-NZ" sz="16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people from dying</a:t>
            </a:r>
            <a:endParaRPr lang="en-N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NZ" sz="1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N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NZ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NZ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n-N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NZ" sz="2600" b="1" dirty="0">
                <a:solidFill>
                  <a:srgbClr val="FF0000"/>
                </a:solidFill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 AIDS</a:t>
            </a:r>
            <a:endParaRPr lang="en-N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926C41-5484-467D-9D78-A3E06038EF1A}"/>
              </a:ext>
            </a:extLst>
          </p:cNvPr>
          <p:cNvCxnSpPr>
            <a:cxnSpLocks/>
          </p:cNvCxnSpPr>
          <p:nvPr/>
        </p:nvCxnSpPr>
        <p:spPr>
          <a:xfrm>
            <a:off x="5585011" y="5853966"/>
            <a:ext cx="1694329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94ADC5-0261-4C7B-87E7-09D83D0122EE}"/>
              </a:ext>
            </a:extLst>
          </p:cNvPr>
          <p:cNvCxnSpPr/>
          <p:nvPr/>
        </p:nvCxnSpPr>
        <p:spPr>
          <a:xfrm>
            <a:off x="5979458" y="1550898"/>
            <a:ext cx="744071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0437BB-EDED-4CA1-8E4B-4D8D840D008C}"/>
              </a:ext>
            </a:extLst>
          </p:cNvPr>
          <p:cNvCxnSpPr/>
          <p:nvPr/>
        </p:nvCxnSpPr>
        <p:spPr>
          <a:xfrm>
            <a:off x="5979458" y="2590804"/>
            <a:ext cx="744071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F36620-940B-4AF8-A29D-6331F1776718}"/>
              </a:ext>
            </a:extLst>
          </p:cNvPr>
          <p:cNvCxnSpPr/>
          <p:nvPr/>
        </p:nvCxnSpPr>
        <p:spPr>
          <a:xfrm>
            <a:off x="5979458" y="4061016"/>
            <a:ext cx="744071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AA613A-FB2C-47FB-8464-C5D29ED4A98C}"/>
              </a:ext>
            </a:extLst>
          </p:cNvPr>
          <p:cNvCxnSpPr/>
          <p:nvPr/>
        </p:nvCxnSpPr>
        <p:spPr>
          <a:xfrm>
            <a:off x="6015318" y="5100924"/>
            <a:ext cx="744071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067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B9E6014-2C12-4140-82FF-5C1BE1B8E531}"/>
              </a:ext>
            </a:extLst>
          </p:cNvPr>
          <p:cNvSpPr txBox="1">
            <a:spLocks/>
          </p:cNvSpPr>
          <p:nvPr/>
        </p:nvSpPr>
        <p:spPr>
          <a:xfrm>
            <a:off x="89636" y="1062526"/>
            <a:ext cx="5411696" cy="4927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800" dirty="0"/>
              <a:t>HIV to be offered routinely in </a:t>
            </a:r>
            <a:br>
              <a:rPr lang="en-US" sz="5800" dirty="0"/>
            </a:br>
            <a:r>
              <a:rPr lang="en-US" sz="5800" dirty="0"/>
              <a:t>all diagnostic processes  </a:t>
            </a:r>
          </a:p>
        </p:txBody>
      </p:sp>
      <p:pic>
        <p:nvPicPr>
          <p:cNvPr id="15" name="Picture 14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3ADA6825-64B6-45BD-939F-20A0AE8DF96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734" y="1636377"/>
            <a:ext cx="2330701" cy="1550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Picture 15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FD5B26A4-99B1-46B6-9FAF-1179177FD77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58" y="3848741"/>
            <a:ext cx="2330701" cy="1550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0759565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214</TotalTime>
  <Words>74</Words>
  <Application>Microsoft Office PowerPoint</Application>
  <PresentationFormat>On-screen Show (4:3)</PresentationFormat>
  <Paragraphs>75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Arial Bold</vt:lpstr>
      <vt:lpstr>Calibri</vt:lpstr>
      <vt:lpstr>Times New Roman</vt:lpstr>
      <vt:lpstr>Tw Cen MT</vt:lpstr>
      <vt:lpstr>Droplet</vt:lpstr>
      <vt:lpstr>Practice and Policy Change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Positive Women</dc:creator>
  <cp:lastModifiedBy>Positive Women</cp:lastModifiedBy>
  <cp:revision>19</cp:revision>
  <dcterms:created xsi:type="dcterms:W3CDTF">2018-06-15T02:50:47Z</dcterms:created>
  <dcterms:modified xsi:type="dcterms:W3CDTF">2018-06-20T04:50:42Z</dcterms:modified>
</cp:coreProperties>
</file>