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21"/>
  </p:notesMasterIdLst>
  <p:sldIdLst>
    <p:sldId id="257" r:id="rId6"/>
    <p:sldId id="260" r:id="rId7"/>
    <p:sldId id="261" r:id="rId8"/>
    <p:sldId id="258" r:id="rId9"/>
    <p:sldId id="273" r:id="rId10"/>
    <p:sldId id="274" r:id="rId11"/>
    <p:sldId id="270" r:id="rId12"/>
    <p:sldId id="272" r:id="rId13"/>
    <p:sldId id="268" r:id="rId14"/>
    <p:sldId id="266" r:id="rId15"/>
    <p:sldId id="267" r:id="rId16"/>
    <p:sldId id="262" r:id="rId17"/>
    <p:sldId id="264" r:id="rId18"/>
    <p:sldId id="271" r:id="rId19"/>
    <p:sldId id="263" r:id="rId20"/>
  </p:sldIdLst>
  <p:sldSz cx="12192000" cy="6858000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9" autoAdjust="0"/>
    <p:restoredTop sz="86894" autoAdjust="0"/>
  </p:normalViewPr>
  <p:slideViewPr>
    <p:cSldViewPr snapToGrid="0">
      <p:cViewPr varScale="1">
        <p:scale>
          <a:sx n="92" d="100"/>
          <a:sy n="92" d="100"/>
        </p:scale>
        <p:origin x="3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4" d="100"/>
        <a:sy n="134" d="100"/>
      </p:scale>
      <p:origin x="0" y="-16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2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C0AD6-6831-409A-AA3A-96D0C74D5AA6}" type="datetimeFigureOut">
              <a:rPr lang="en-NZ" smtClean="0"/>
              <a:t>20/06/2018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013" y="1239838"/>
            <a:ext cx="59547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77194"/>
            <a:ext cx="533019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2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D4D1-D669-434D-B0F2-120FCDADA21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5800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My role today is to put a face to the conversation</a:t>
            </a:r>
            <a:r>
              <a:rPr lang="en-NZ" baseline="0" dirty="0"/>
              <a:t> around breast-feeding for HIV positive women in NZ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10B45-E745-4ED7-A59C-34682D4F5565}" type="slidenum">
              <a:rPr lang="en-NZ" smtClean="0">
                <a:solidFill>
                  <a:prstClr val="black"/>
                </a:solidFill>
              </a:rPr>
              <a:pPr/>
              <a:t>1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485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Oxytocin ++ so good for </a:t>
            </a:r>
            <a:r>
              <a:rPr lang="en-NZ" dirty="0" err="1"/>
              <a:t>moode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D4D1-D669-434D-B0F2-120FCDADA211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01627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This is an excellent model of the needs</a:t>
            </a:r>
            <a:r>
              <a:rPr lang="en-NZ" baseline="0" dirty="0"/>
              <a:t> to be addressed</a:t>
            </a:r>
          </a:p>
          <a:p>
            <a:r>
              <a:rPr lang="en-NZ" baseline="0" dirty="0"/>
              <a:t>“I felt normal, normal like all the other mothers”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D4D1-D669-434D-B0F2-120FCDADA211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600053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D4D1-D669-434D-B0F2-120FCDADA211}" type="slidenum">
              <a:rPr lang="en-NZ" smtClean="0"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150726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Neutropenia around the 3 month mark so onto formula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D4D1-D669-434D-B0F2-120FCDADA211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984393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D4D1-D669-434D-B0F2-120FCDADA211}" type="slidenum">
              <a:rPr lang="en-NZ" smtClean="0"/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37080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D4D1-D669-434D-B0F2-120FCDADA211}" type="slidenum">
              <a:rPr lang="en-NZ" smtClean="0"/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35984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/>
              <a:t>My role today is to put a face to the conversation</a:t>
            </a:r>
            <a:r>
              <a:rPr lang="en-NZ" baseline="0" dirty="0"/>
              <a:t> around </a:t>
            </a:r>
            <a:r>
              <a:rPr lang="en-NZ" baseline="0" dirty="0" err="1"/>
              <a:t>breatfeeding</a:t>
            </a:r>
            <a:r>
              <a:rPr lang="en-NZ" baseline="0" dirty="0"/>
              <a:t> for HIV </a:t>
            </a:r>
            <a:r>
              <a:rPr lang="en-NZ" baseline="0" dirty="0" err="1"/>
              <a:t>postitive</a:t>
            </a:r>
            <a:r>
              <a:rPr lang="en-NZ" baseline="0" dirty="0"/>
              <a:t> women in NZ</a:t>
            </a:r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10B45-E745-4ED7-A59C-34682D4F5565}" type="slidenum">
              <a:rPr lang="en-NZ" smtClean="0">
                <a:solidFill>
                  <a:prstClr val="black"/>
                </a:solidFill>
              </a:rPr>
              <a:pPr/>
              <a:t>2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646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D4D1-D669-434D-B0F2-120FCDADA211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1514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D4D1-D669-434D-B0F2-120FCDADA211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4532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D4D1-D669-434D-B0F2-120FCDADA211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155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D4D1-D669-434D-B0F2-120FCDADA211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7634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D4D1-D669-434D-B0F2-120FCDADA211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43579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D4D1-D669-434D-B0F2-120FCDADA211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3838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Complications include: mastitis, cracked nipples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D4D1-D669-434D-B0F2-120FCDADA211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0122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6DFE8AA-E8C9-443A-B82D-0F077AE1BE14}" type="datetimeFigureOut">
              <a:rPr lang="en-NZ" smtClean="0"/>
              <a:pPr/>
              <a:t>20/06/2018</a:t>
            </a:fld>
            <a:endParaRPr lang="en-N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3906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72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9216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6DFE8AA-E8C9-443A-B82D-0F077AE1BE14}" type="datetimeFigureOut">
              <a:rPr lang="en-NZ" smtClean="0"/>
              <a:pPr/>
              <a:t>20/06/2018</a:t>
            </a:fld>
            <a:endParaRPr lang="en-N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5023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413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6DFE8AA-E8C9-443A-B82D-0F077AE1BE14}" type="datetimeFigureOut">
              <a:rPr lang="en-NZ" smtClean="0"/>
              <a:pPr/>
              <a:t>20/06/2018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380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268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463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788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9632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455F51"/>
                </a:solidFill>
              </a:rPr>
              <a:pPr/>
              <a:t>‹#›</a:t>
            </a:fld>
            <a:endParaRPr lang="en-NZ">
              <a:solidFill>
                <a:srgbClr val="455F5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94018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2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6DFE8AA-E8C9-443A-B82D-0F077AE1BE14}" type="datetimeFigureOut">
              <a:rPr lang="en-NZ" smtClean="0"/>
              <a:pPr/>
              <a:t>20/06/2018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7678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5964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6833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6DFE8AA-E8C9-443A-B82D-0F077AE1BE14}" type="datetimeFigureOut">
              <a:rPr lang="en-NZ" smtClean="0"/>
              <a:pPr/>
              <a:t>20/06/2018</a:t>
            </a:fld>
            <a:endParaRPr lang="en-N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2081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3488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6DFE8AA-E8C9-443A-B82D-0F077AE1BE14}" type="datetimeFigureOut">
              <a:rPr lang="en-NZ" smtClean="0"/>
              <a:pPr/>
              <a:t>20/06/2018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1540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9025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8109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550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62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6DFE8AA-E8C9-443A-B82D-0F077AE1BE14}" type="datetimeFigureOut">
              <a:rPr lang="en-NZ" smtClean="0"/>
              <a:pPr/>
              <a:t>20/06/2018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426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455F51"/>
                </a:solidFill>
              </a:rPr>
              <a:pPr/>
              <a:t>‹#›</a:t>
            </a:fld>
            <a:endParaRPr lang="en-NZ">
              <a:solidFill>
                <a:srgbClr val="455F5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18469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6DFE8AA-E8C9-443A-B82D-0F077AE1BE14}" type="datetimeFigureOut">
              <a:rPr lang="en-NZ" smtClean="0"/>
              <a:pPr/>
              <a:t>20/06/2018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7937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2120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8015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6DFE8AA-E8C9-443A-B82D-0F077AE1BE14}" type="datetimeFigureOut">
              <a:rPr lang="en-NZ" smtClean="0"/>
              <a:pPr/>
              <a:t>20/06/2018</a:t>
            </a:fld>
            <a:endParaRPr lang="en-N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2142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0483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6DFE8AA-E8C9-443A-B82D-0F077AE1BE14}" type="datetimeFigureOut">
              <a:rPr lang="en-NZ" smtClean="0"/>
              <a:pPr/>
              <a:t>20/06/2018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370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9561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3643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492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9672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3071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455F51"/>
                </a:solidFill>
              </a:rPr>
              <a:pPr/>
              <a:t>‹#›</a:t>
            </a:fld>
            <a:endParaRPr lang="en-NZ">
              <a:solidFill>
                <a:srgbClr val="455F5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14506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6DFE8AA-E8C9-443A-B82D-0F077AE1BE14}" type="datetimeFigureOut">
              <a:rPr lang="en-NZ" smtClean="0"/>
              <a:pPr/>
              <a:t>20/06/2018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4714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7233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091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6DFE8AA-E8C9-443A-B82D-0F077AE1BE14}" type="datetimeFigureOut">
              <a:rPr lang="en-NZ" smtClean="0"/>
              <a:pPr/>
              <a:t>20/06/2018</a:t>
            </a:fld>
            <a:endParaRPr lang="en-N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938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5721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6DFE8AA-E8C9-443A-B82D-0F077AE1BE14}" type="datetimeFigureOut">
              <a:rPr lang="en-NZ" smtClean="0"/>
              <a:pPr/>
              <a:t>20/06/2018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8541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3789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00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20201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4215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4391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455F51"/>
                </a:solidFill>
              </a:rPr>
              <a:pPr/>
              <a:t>‹#›</a:t>
            </a:fld>
            <a:endParaRPr lang="en-NZ">
              <a:solidFill>
                <a:srgbClr val="455F5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06766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6DFE8AA-E8C9-443A-B82D-0F077AE1BE14}" type="datetimeFigureOut">
              <a:rPr lang="en-NZ" smtClean="0"/>
              <a:pPr/>
              <a:t>20/06/2018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02428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04844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4090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38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07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E3DED1"/>
                </a:solidFill>
              </a:rPr>
              <a:pPr/>
              <a:t>20/06/2018</a:t>
            </a:fld>
            <a:endParaRPr lang="en-NZ">
              <a:solidFill>
                <a:srgbClr val="E3DED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NZ">
              <a:solidFill>
                <a:srgbClr val="E3DE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455F51"/>
                </a:solidFill>
              </a:rPr>
              <a:pPr/>
              <a:t>‹#›</a:t>
            </a:fld>
            <a:endParaRPr lang="en-NZ">
              <a:solidFill>
                <a:srgbClr val="455F5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73530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6DFE8AA-E8C9-443A-B82D-0F077AE1BE14}" type="datetimeFigureOut">
              <a:rPr lang="en-NZ" smtClean="0"/>
              <a:pPr/>
              <a:t>20/06/2018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E3DED1"/>
                </a:solidFill>
              </a:rPr>
              <a:pPr/>
              <a:t>‹#›</a:t>
            </a:fld>
            <a:endParaRPr lang="en-NZ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27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455F51"/>
                </a:solidFill>
              </a:rPr>
              <a:pPr/>
              <a:t>20/06/2018</a:t>
            </a:fld>
            <a:endParaRPr lang="en-NZ">
              <a:solidFill>
                <a:srgbClr val="455F5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NZ">
              <a:solidFill>
                <a:srgbClr val="455F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455F51"/>
                </a:solidFill>
              </a:rPr>
              <a:pPr/>
              <a:t>‹#›</a:t>
            </a:fld>
            <a:endParaRPr lang="en-NZ">
              <a:solidFill>
                <a:srgbClr val="455F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8783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455F51"/>
                </a:solidFill>
              </a:rPr>
              <a:pPr/>
              <a:t>20/06/2018</a:t>
            </a:fld>
            <a:endParaRPr lang="en-NZ">
              <a:solidFill>
                <a:srgbClr val="455F5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NZ">
              <a:solidFill>
                <a:srgbClr val="455F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455F51"/>
                </a:solidFill>
              </a:rPr>
              <a:pPr/>
              <a:t>‹#›</a:t>
            </a:fld>
            <a:endParaRPr lang="en-NZ">
              <a:solidFill>
                <a:srgbClr val="455F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77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455F51"/>
                </a:solidFill>
              </a:rPr>
              <a:pPr/>
              <a:t>20/06/2018</a:t>
            </a:fld>
            <a:endParaRPr lang="en-NZ">
              <a:solidFill>
                <a:srgbClr val="455F5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NZ">
              <a:solidFill>
                <a:srgbClr val="455F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455F51"/>
                </a:solidFill>
              </a:rPr>
              <a:pPr/>
              <a:t>‹#›</a:t>
            </a:fld>
            <a:endParaRPr lang="en-NZ">
              <a:solidFill>
                <a:srgbClr val="455F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6354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455F51"/>
                </a:solidFill>
              </a:rPr>
              <a:pPr/>
              <a:t>20/06/2018</a:t>
            </a:fld>
            <a:endParaRPr lang="en-NZ">
              <a:solidFill>
                <a:srgbClr val="455F5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NZ">
              <a:solidFill>
                <a:srgbClr val="455F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455F51"/>
                </a:solidFill>
              </a:rPr>
              <a:pPr/>
              <a:t>‹#›</a:t>
            </a:fld>
            <a:endParaRPr lang="en-NZ">
              <a:solidFill>
                <a:srgbClr val="455F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4577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96DFE8AA-E8C9-443A-B82D-0F077AE1BE14}" type="datetimeFigureOut">
              <a:rPr lang="en-NZ" smtClean="0">
                <a:solidFill>
                  <a:srgbClr val="455F51"/>
                </a:solidFill>
              </a:rPr>
              <a:pPr/>
              <a:t>20/06/2018</a:t>
            </a:fld>
            <a:endParaRPr lang="en-NZ">
              <a:solidFill>
                <a:srgbClr val="455F5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NZ">
              <a:solidFill>
                <a:srgbClr val="455F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786C31EA-91B3-4C80-ACBD-9DA6BF85D3A5}" type="slidenum">
              <a:rPr lang="en-NZ" smtClean="0">
                <a:solidFill>
                  <a:srgbClr val="455F51"/>
                </a:solidFill>
              </a:rPr>
              <a:pPr/>
              <a:t>‹#›</a:t>
            </a:fld>
            <a:endParaRPr lang="en-NZ">
              <a:solidFill>
                <a:srgbClr val="455F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1820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Breast feeding Case discussion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/>
              <a:t>By Victoria Hoban, Clinical Nurse Specialist, </a:t>
            </a:r>
          </a:p>
          <a:p>
            <a:r>
              <a:rPr lang="en-NZ" dirty="0"/>
              <a:t>Canterbury District Health Board, Christchurch</a:t>
            </a:r>
          </a:p>
        </p:txBody>
      </p:sp>
    </p:spTree>
    <p:extLst>
      <p:ext uri="{BB962C8B-B14F-4D97-AF65-F5344CB8AC3E}">
        <p14:creationId xmlns:p14="http://schemas.microsoft.com/office/powerpoint/2010/main" val="3166345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NZ" sz="4000" dirty="0"/>
              <a:t>Considerations  identified </a:t>
            </a:r>
            <a:br>
              <a:rPr lang="en-NZ" sz="4000" dirty="0"/>
            </a:br>
            <a:r>
              <a:rPr lang="en-NZ" sz="4000" dirty="0"/>
              <a:t>when making the decision.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4243359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NZ" sz="2400" dirty="0"/>
              <a:t>Wanting to give baby the “best start”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NZ" sz="2400" dirty="0"/>
              <a:t>A desire to bond with baby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NZ" sz="2400" dirty="0"/>
              <a:t>Cultural “norms and influence”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NZ" sz="2400" dirty="0"/>
              <a:t>Social pressure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NZ" sz="2400" dirty="0"/>
              <a:t>Easy, convenient, instant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NZ" sz="2400" dirty="0"/>
              <a:t>Cost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NZ" sz="2400" dirty="0"/>
              <a:t>Reduces post partum depression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NZ" sz="2400" dirty="0"/>
              <a:t>“Feel good” factor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NZ" sz="2400" dirty="0"/>
              <a:t>Its’ empowering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en-NZ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00465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2669" y="124691"/>
            <a:ext cx="9178157" cy="66252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23552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How did it go?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34602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58432" y="1204064"/>
            <a:ext cx="10058400" cy="5030787"/>
          </a:xfrm>
        </p:spPr>
        <p:txBody>
          <a:bodyPr>
            <a:normAutofit/>
          </a:bodyPr>
          <a:lstStyle/>
          <a:p>
            <a:endParaRPr lang="en-NZ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en-NZ" sz="2800" dirty="0"/>
              <a:t>Babies are now 4 months and 20 months old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NZ" sz="2800" dirty="0"/>
              <a:t>Both babies are HIV negative at time of last test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NZ" sz="2800" dirty="0"/>
              <a:t>Both BF for approximately 3 months then switched to formula;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NZ" sz="2400" dirty="0"/>
              <a:t>Neutropenia around the 3 month mark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NZ" sz="2400" dirty="0"/>
              <a:t>Insufficient milk supply </a:t>
            </a:r>
          </a:p>
        </p:txBody>
      </p:sp>
    </p:spTree>
    <p:extLst>
      <p:ext uri="{BB962C8B-B14F-4D97-AF65-F5344CB8AC3E}">
        <p14:creationId xmlns:p14="http://schemas.microsoft.com/office/powerpoint/2010/main" val="926483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36785" y="1421393"/>
            <a:ext cx="10058400" cy="445524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NZ" sz="4400" i="1" dirty="0"/>
              <a:t>“I am really, really glad I did, </a:t>
            </a:r>
          </a:p>
          <a:p>
            <a:pPr marL="0" indent="0" algn="ctr">
              <a:buNone/>
            </a:pPr>
            <a:r>
              <a:rPr lang="en-NZ" sz="4400" i="1" dirty="0"/>
              <a:t>but would I do it again? </a:t>
            </a:r>
          </a:p>
          <a:p>
            <a:pPr marL="0" indent="0" algn="ctr">
              <a:buNone/>
            </a:pPr>
            <a:r>
              <a:rPr lang="en-NZ" sz="4400" i="1" dirty="0"/>
              <a:t> </a:t>
            </a:r>
          </a:p>
          <a:p>
            <a:pPr marL="0" indent="0" algn="ctr">
              <a:buNone/>
            </a:pPr>
            <a:r>
              <a:rPr lang="en-NZ" sz="4400" i="1" dirty="0"/>
              <a:t>I would have to think very carefully at the time”</a:t>
            </a:r>
          </a:p>
          <a:p>
            <a:pPr marL="0" indent="0" algn="r">
              <a:buNone/>
            </a:pPr>
            <a:r>
              <a:rPr lang="en-NZ" sz="4400" dirty="0"/>
              <a:t> </a:t>
            </a:r>
            <a:r>
              <a:rPr lang="en-NZ" sz="2400" dirty="0"/>
              <a:t>*Adele </a:t>
            </a:r>
            <a:endParaRPr lang="en-NZ" sz="4400" i="1" dirty="0"/>
          </a:p>
          <a:p>
            <a:pPr marL="0" indent="0" algn="ctr">
              <a:buNone/>
            </a:pPr>
            <a:endParaRPr lang="en-NZ" sz="4400" i="1" dirty="0"/>
          </a:p>
        </p:txBody>
      </p:sp>
    </p:spTree>
    <p:extLst>
      <p:ext uri="{BB962C8B-B14F-4D97-AF65-F5344CB8AC3E}">
        <p14:creationId xmlns:p14="http://schemas.microsoft.com/office/powerpoint/2010/main" val="2965523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Closing thoughts &amp; discussion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38710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46183"/>
            <a:ext cx="10058400" cy="1371600"/>
          </a:xfrm>
        </p:spPr>
        <p:txBody>
          <a:bodyPr/>
          <a:lstStyle/>
          <a:p>
            <a:r>
              <a:rPr lang="en-NZ" dirty="0"/>
              <a:t>Session outline.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17783"/>
            <a:ext cx="10058400" cy="421725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NZ" sz="2800" dirty="0"/>
              <a:t>Introduction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NZ" sz="2800" dirty="0"/>
              <a:t>Alice &amp; Adele</a:t>
            </a:r>
          </a:p>
          <a:p>
            <a:pPr lvl="2"/>
            <a:r>
              <a:rPr lang="en-NZ" sz="2400" dirty="0"/>
              <a:t>Background</a:t>
            </a:r>
          </a:p>
          <a:p>
            <a:pPr lvl="2"/>
            <a:r>
              <a:rPr lang="en-NZ" sz="2400" dirty="0"/>
              <a:t>Options</a:t>
            </a:r>
          </a:p>
          <a:p>
            <a:pPr lvl="2"/>
            <a:r>
              <a:rPr lang="en-NZ" sz="2400" dirty="0"/>
              <a:t>Why?</a:t>
            </a:r>
          </a:p>
          <a:p>
            <a:pPr lvl="2"/>
            <a:r>
              <a:rPr lang="en-NZ" sz="2400" dirty="0"/>
              <a:t>Why not?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NZ" sz="2800" dirty="0"/>
              <a:t>How did it go?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NZ" sz="2400" dirty="0"/>
              <a:t>Update on babies and mums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NZ" sz="2800" dirty="0"/>
              <a:t>Closing thoughts &amp; Discussion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30168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5406803" cy="2587752"/>
          </a:xfrm>
        </p:spPr>
        <p:txBody>
          <a:bodyPr/>
          <a:lstStyle/>
          <a:p>
            <a:r>
              <a:rPr lang="en-NZ" dirty="0"/>
              <a:t>Alice &amp; Adele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3" descr="A drawing of a person&#10;&#10;Description generated with high confidence">
            <a:extLst>
              <a:ext uri="{FF2B5EF4-FFF2-40B4-BE49-F238E27FC236}">
                <a16:creationId xmlns:a16="http://schemas.microsoft.com/office/drawing/2014/main" id="{5DF8A263-5C66-4F39-8DA8-D10F344DD2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3068"/>
          <a:stretch/>
        </p:blipFill>
        <p:spPr>
          <a:xfrm>
            <a:off x="7075357" y="1483711"/>
            <a:ext cx="3559115" cy="3866273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86584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Background.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400" dirty="0"/>
              <a:t>African ethnicity</a:t>
            </a:r>
          </a:p>
          <a:p>
            <a:r>
              <a:rPr lang="en-NZ" sz="2400" dirty="0"/>
              <a:t>Supportive, involved husbands</a:t>
            </a:r>
          </a:p>
          <a:p>
            <a:r>
              <a:rPr lang="en-NZ" sz="2400" dirty="0"/>
              <a:t>No extended family in NZ</a:t>
            </a:r>
          </a:p>
          <a:p>
            <a:r>
              <a:rPr lang="en-NZ" sz="2400" dirty="0"/>
              <a:t>Status is ‘secret’ from community here</a:t>
            </a:r>
          </a:p>
          <a:p>
            <a:r>
              <a:rPr lang="en-NZ" sz="2400" dirty="0"/>
              <a:t>Both making this decision for the first time since diagnosed</a:t>
            </a:r>
          </a:p>
          <a:p>
            <a:r>
              <a:rPr lang="en-NZ" sz="2400" dirty="0"/>
              <a:t>Access to specialist health care</a:t>
            </a:r>
          </a:p>
          <a:p>
            <a:r>
              <a:rPr lang="en-NZ" sz="2400" dirty="0"/>
              <a:t>Undetectable viral loads</a:t>
            </a:r>
          </a:p>
          <a:p>
            <a:r>
              <a:rPr lang="en-NZ" sz="2400" dirty="0"/>
              <a:t>Good CD4 counts (i.e. &gt;400)</a:t>
            </a:r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88191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Options available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402084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NZ" sz="2400" dirty="0"/>
              <a:t>Colostrum from the donor milk bank, then onto formula</a:t>
            </a:r>
          </a:p>
          <a:p>
            <a:pPr marL="457200" indent="-457200">
              <a:buFont typeface="+mj-lt"/>
              <a:buAutoNum type="arabicPeriod"/>
            </a:pPr>
            <a:r>
              <a:rPr lang="en-NZ" sz="2400" dirty="0"/>
              <a:t>Colostrum and milk from the donor milk bank</a:t>
            </a:r>
          </a:p>
          <a:p>
            <a:pPr marL="457200" indent="-457200">
              <a:buFont typeface="+mj-lt"/>
              <a:buAutoNum type="arabicPeriod"/>
            </a:pPr>
            <a:r>
              <a:rPr lang="en-NZ" sz="2400" dirty="0"/>
              <a:t>Self funded formula</a:t>
            </a:r>
          </a:p>
          <a:p>
            <a:pPr marL="457200" indent="-457200">
              <a:buFont typeface="+mj-lt"/>
              <a:buAutoNum type="arabicPeriod"/>
            </a:pPr>
            <a:r>
              <a:rPr lang="en-NZ" sz="2400" dirty="0"/>
              <a:t>Compassionate  supply of formula</a:t>
            </a:r>
          </a:p>
          <a:p>
            <a:pPr lvl="1"/>
            <a:r>
              <a:rPr lang="en-NZ" sz="2000" dirty="0"/>
              <a:t>Initial supply is for 3 months. </a:t>
            </a:r>
          </a:p>
          <a:p>
            <a:pPr lvl="1"/>
            <a:r>
              <a:rPr lang="en-NZ" sz="2000" dirty="0"/>
              <a:t>An additional 3 months if needed (if application approved)</a:t>
            </a:r>
            <a:endParaRPr lang="en-NZ" sz="2200" dirty="0"/>
          </a:p>
          <a:p>
            <a:pPr marL="457200" indent="-457200">
              <a:buFont typeface="+mj-lt"/>
              <a:buAutoNum type="arabicPeriod"/>
            </a:pPr>
            <a:endParaRPr lang="en-NZ" sz="2400" dirty="0"/>
          </a:p>
          <a:p>
            <a:pPr marL="0" indent="0" algn="ctr">
              <a:buNone/>
            </a:pPr>
            <a:r>
              <a:rPr lang="en-NZ" sz="2400" dirty="0"/>
              <a:t>Both mothers aware that no matter which option they chose, </a:t>
            </a:r>
          </a:p>
          <a:p>
            <a:pPr marL="0" indent="0" algn="ctr">
              <a:buNone/>
            </a:pPr>
            <a:r>
              <a:rPr lang="en-NZ" sz="2400" dirty="0"/>
              <a:t>their baby </a:t>
            </a:r>
            <a:r>
              <a:rPr lang="en-NZ" sz="2400" b="1" dirty="0"/>
              <a:t>must</a:t>
            </a:r>
            <a:r>
              <a:rPr lang="en-NZ" sz="2400" dirty="0"/>
              <a:t> be fed this exclusively.</a:t>
            </a:r>
          </a:p>
          <a:p>
            <a:pPr marL="457200" indent="-457200">
              <a:buFont typeface="+mj-lt"/>
              <a:buAutoNum type="arabicPeriod"/>
            </a:pPr>
            <a:endParaRPr lang="en-NZ" sz="2400" dirty="0"/>
          </a:p>
        </p:txBody>
      </p:sp>
      <p:sp>
        <p:nvSpPr>
          <p:cNvPr id="4" name="5-Point Star 3"/>
          <p:cNvSpPr/>
          <p:nvPr/>
        </p:nvSpPr>
        <p:spPr>
          <a:xfrm>
            <a:off x="1275452" y="5029199"/>
            <a:ext cx="298765" cy="29876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593" y="4837175"/>
            <a:ext cx="335309" cy="34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867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Considerations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63094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95469" y="1285592"/>
            <a:ext cx="10058400" cy="45237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NZ" sz="3200" dirty="0"/>
              <a:t>“I want to do this, its good for my baby” </a:t>
            </a:r>
          </a:p>
          <a:p>
            <a:pPr marL="0" indent="0" algn="r">
              <a:buNone/>
            </a:pPr>
            <a:r>
              <a:rPr lang="en-NZ" dirty="0"/>
              <a:t>*Adele &amp; Alice</a:t>
            </a:r>
          </a:p>
          <a:p>
            <a:endParaRPr lang="en-NZ" sz="3200" dirty="0"/>
          </a:p>
          <a:p>
            <a:endParaRPr lang="en-NZ" sz="3200" dirty="0"/>
          </a:p>
          <a:p>
            <a:pPr marL="0" indent="0" algn="ctr">
              <a:buNone/>
            </a:pPr>
            <a:r>
              <a:rPr lang="en-NZ" sz="3200" dirty="0"/>
              <a:t>“If you’re not breastfeeding… then you’ve got ‘</a:t>
            </a:r>
            <a:r>
              <a:rPr lang="en-NZ" sz="3200" b="1" dirty="0"/>
              <a:t>it</a:t>
            </a:r>
            <a:r>
              <a:rPr lang="en-NZ" sz="3200" dirty="0"/>
              <a:t>’, </a:t>
            </a:r>
          </a:p>
          <a:p>
            <a:pPr marL="0" indent="0" algn="ctr">
              <a:buNone/>
            </a:pPr>
            <a:r>
              <a:rPr lang="en-NZ" sz="3200" dirty="0"/>
              <a:t>and there is huge stigma around that” </a:t>
            </a:r>
          </a:p>
          <a:p>
            <a:pPr marL="0" indent="0" algn="r">
              <a:buNone/>
            </a:pPr>
            <a:r>
              <a:rPr lang="en-NZ" sz="3200" dirty="0"/>
              <a:t>  </a:t>
            </a:r>
            <a:r>
              <a:rPr lang="en-NZ" dirty="0"/>
              <a:t>*Adele   </a:t>
            </a:r>
            <a:br>
              <a:rPr lang="en-NZ" sz="3200" dirty="0"/>
            </a:br>
            <a:endParaRPr lang="en-NZ" sz="3200" dirty="0"/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43451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22872" y="1651746"/>
            <a:ext cx="10058400" cy="3932237"/>
          </a:xfrm>
        </p:spPr>
        <p:txBody>
          <a:bodyPr>
            <a:normAutofit/>
          </a:bodyPr>
          <a:lstStyle/>
          <a:p>
            <a:pPr algn="ctr"/>
            <a:r>
              <a:rPr lang="en-NZ" sz="2800" i="1" dirty="0"/>
              <a:t>“It’s a huge thing (to us), but its not a huge thing in the big scheme of things for New Zealand”</a:t>
            </a:r>
          </a:p>
          <a:p>
            <a:pPr algn="ctr"/>
            <a:endParaRPr lang="en-NZ" sz="2800" i="1" dirty="0"/>
          </a:p>
          <a:p>
            <a:pPr marL="0" indent="0" algn="ctr">
              <a:buNone/>
            </a:pPr>
            <a:endParaRPr lang="en-NZ" sz="2800" i="1" dirty="0"/>
          </a:p>
          <a:p>
            <a:pPr algn="ctr"/>
            <a:r>
              <a:rPr lang="en-NZ" sz="2800" i="1" dirty="0"/>
              <a:t>“The research is old and not reflective of the NZ situation”</a:t>
            </a:r>
          </a:p>
          <a:p>
            <a:pPr marL="0" indent="0" algn="r">
              <a:buNone/>
            </a:pPr>
            <a:r>
              <a:rPr lang="en-NZ" dirty="0"/>
              <a:t> *Adele 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1471753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62753"/>
          </a:xfrm>
        </p:spPr>
        <p:txBody>
          <a:bodyPr>
            <a:normAutofit fontScale="90000"/>
          </a:bodyPr>
          <a:lstStyle/>
          <a:p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077362"/>
            <a:ext cx="4754880" cy="47747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800" b="1" dirty="0"/>
              <a:t>THE KNOWN:</a:t>
            </a:r>
          </a:p>
          <a:p>
            <a:r>
              <a:rPr lang="en-NZ" sz="2000" dirty="0"/>
              <a:t>Fear</a:t>
            </a:r>
          </a:p>
          <a:p>
            <a:r>
              <a:rPr lang="en-NZ" sz="2000" dirty="0"/>
              <a:t>Stigma </a:t>
            </a:r>
          </a:p>
          <a:p>
            <a:r>
              <a:rPr lang="en-NZ" sz="2000" dirty="0"/>
              <a:t>People in NZ have access to: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NZ" sz="2000" dirty="0"/>
              <a:t>safe water supply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NZ" sz="2000" dirty="0"/>
              <a:t>Reliable high quality formula </a:t>
            </a:r>
          </a:p>
          <a:p>
            <a:r>
              <a:rPr lang="en-NZ" sz="2000" dirty="0"/>
              <a:t>Baby also needs to be on meds (Baby </a:t>
            </a:r>
            <a:r>
              <a:rPr lang="en-NZ" sz="2000" dirty="0" err="1"/>
              <a:t>PrEP</a:t>
            </a:r>
            <a:r>
              <a:rPr lang="en-NZ" sz="2000" dirty="0"/>
              <a:t>)</a:t>
            </a:r>
          </a:p>
          <a:p>
            <a:r>
              <a:rPr lang="en-NZ" dirty="0"/>
              <a:t>MOH recommendation is not to breast feed.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1077362"/>
            <a:ext cx="4754880" cy="47747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800" b="1" dirty="0"/>
              <a:t>THE UNKNOWN:</a:t>
            </a:r>
          </a:p>
          <a:p>
            <a:r>
              <a:rPr lang="en-NZ" sz="2000" dirty="0"/>
              <a:t>Evidence based knowledge and research about HIV in breast milk is lacking (in developed countries)</a:t>
            </a:r>
          </a:p>
          <a:p>
            <a:r>
              <a:rPr lang="en-NZ" sz="2000" dirty="0"/>
              <a:t>Impact of medications on baby</a:t>
            </a:r>
          </a:p>
          <a:p>
            <a:r>
              <a:rPr lang="en-NZ" sz="2000" dirty="0"/>
              <a:t>Complications which may occur due to breast feeding</a:t>
            </a:r>
          </a:p>
          <a:p>
            <a:r>
              <a:rPr lang="en-NZ" sz="2000" dirty="0"/>
              <a:t>The extent of external factors such as stress, pressure, finances</a:t>
            </a:r>
          </a:p>
          <a:p>
            <a:r>
              <a:rPr lang="en-NZ" sz="2000" dirty="0"/>
              <a:t>Viral rebound</a:t>
            </a:r>
          </a:p>
          <a:p>
            <a:r>
              <a:rPr lang="en-NZ" sz="2000" dirty="0"/>
              <a:t>Health professional bias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37223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1_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3.xml><?xml version="1.0" encoding="utf-8"?>
<a:theme xmlns:a="http://schemas.openxmlformats.org/drawingml/2006/main" name="2_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4.xml><?xml version="1.0" encoding="utf-8"?>
<a:theme xmlns:a="http://schemas.openxmlformats.org/drawingml/2006/main" name="3_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5.xml><?xml version="1.0" encoding="utf-8"?>
<a:theme xmlns:a="http://schemas.openxmlformats.org/drawingml/2006/main" name="4_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554</Words>
  <Application>Microsoft Office PowerPoint</Application>
  <PresentationFormat>Widescreen</PresentationFormat>
  <Paragraphs>107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Century Gothic</vt:lpstr>
      <vt:lpstr>Wingdings</vt:lpstr>
      <vt:lpstr>Savon</vt:lpstr>
      <vt:lpstr>1_Savon</vt:lpstr>
      <vt:lpstr>2_Savon</vt:lpstr>
      <vt:lpstr>3_Savon</vt:lpstr>
      <vt:lpstr>4_Savon</vt:lpstr>
      <vt:lpstr>Breast feeding Case discussion</vt:lpstr>
      <vt:lpstr>Session outline.</vt:lpstr>
      <vt:lpstr>Alice &amp; Adele </vt:lpstr>
      <vt:lpstr>Background.</vt:lpstr>
      <vt:lpstr>Options available</vt:lpstr>
      <vt:lpstr>Considerations</vt:lpstr>
      <vt:lpstr>PowerPoint Presentation</vt:lpstr>
      <vt:lpstr>PowerPoint Presentation</vt:lpstr>
      <vt:lpstr>PowerPoint Presentation</vt:lpstr>
      <vt:lpstr>Considerations  identified  when making the decision.</vt:lpstr>
      <vt:lpstr>PowerPoint Presentation</vt:lpstr>
      <vt:lpstr>How did it go?</vt:lpstr>
      <vt:lpstr>PowerPoint Presentation</vt:lpstr>
      <vt:lpstr>PowerPoint Presentation</vt:lpstr>
      <vt:lpstr>Closing thoughts &amp; discussion</vt:lpstr>
    </vt:vector>
  </TitlesOfParts>
  <Company>CDHB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Breast feeding Case reviews</dc:title>
  <dc:creator>Victoria Hoban</dc:creator>
  <cp:lastModifiedBy>Positive Women</cp:lastModifiedBy>
  <cp:revision>36</cp:revision>
  <cp:lastPrinted>2018-06-20T03:28:02Z</cp:lastPrinted>
  <dcterms:created xsi:type="dcterms:W3CDTF">2018-06-17T23:37:51Z</dcterms:created>
  <dcterms:modified xsi:type="dcterms:W3CDTF">2018-06-20T05:04:14Z</dcterms:modified>
</cp:coreProperties>
</file>