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13" r:id="rId4"/>
    <p:sldId id="314" r:id="rId5"/>
    <p:sldId id="284" r:id="rId6"/>
    <p:sldId id="285" r:id="rId7"/>
    <p:sldId id="286" r:id="rId8"/>
    <p:sldId id="263" r:id="rId9"/>
    <p:sldId id="289" r:id="rId10"/>
    <p:sldId id="287" r:id="rId11"/>
    <p:sldId id="288" r:id="rId12"/>
    <p:sldId id="290" r:id="rId13"/>
    <p:sldId id="265" r:id="rId14"/>
    <p:sldId id="266" r:id="rId15"/>
    <p:sldId id="267" r:id="rId16"/>
    <p:sldId id="269" r:id="rId17"/>
    <p:sldId id="270" r:id="rId18"/>
    <p:sldId id="271" r:id="rId19"/>
    <p:sldId id="272" r:id="rId20"/>
    <p:sldId id="273" r:id="rId21"/>
    <p:sldId id="274" r:id="rId22"/>
    <p:sldId id="275" r:id="rId23"/>
    <p:sldId id="276" r:id="rId24"/>
    <p:sldId id="306" r:id="rId25"/>
    <p:sldId id="278" r:id="rId26"/>
    <p:sldId id="279" r:id="rId27"/>
    <p:sldId id="280" r:id="rId28"/>
    <p:sldId id="307" r:id="rId29"/>
    <p:sldId id="293" r:id="rId30"/>
    <p:sldId id="294" r:id="rId31"/>
    <p:sldId id="301" r:id="rId32"/>
    <p:sldId id="302" r:id="rId33"/>
    <p:sldId id="304" r:id="rId34"/>
    <p:sldId id="308" r:id="rId35"/>
    <p:sldId id="291" r:id="rId36"/>
    <p:sldId id="292" r:id="rId37"/>
    <p:sldId id="311" r:id="rId38"/>
    <p:sldId id="305" r:id="rId39"/>
    <p:sldId id="310" r:id="rId40"/>
    <p:sldId id="295" r:id="rId41"/>
    <p:sldId id="296" r:id="rId42"/>
    <p:sldId id="303" r:id="rId43"/>
    <p:sldId id="297" r:id="rId44"/>
    <p:sldId id="312"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201EA-8AD9-42F1-AD75-A6FD30BFAF5B}" type="datetimeFigureOut">
              <a:rPr lang="en-NZ" smtClean="0"/>
              <a:t>21/06/2018</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3058E-C97B-4934-AF40-8F12BBF2D45F}" type="slidenum">
              <a:rPr lang="en-NZ" smtClean="0"/>
              <a:t>‹#›</a:t>
            </a:fld>
            <a:endParaRPr lang="en-NZ"/>
          </a:p>
        </p:txBody>
      </p:sp>
    </p:spTree>
    <p:extLst>
      <p:ext uri="{BB962C8B-B14F-4D97-AF65-F5344CB8AC3E}">
        <p14:creationId xmlns:p14="http://schemas.microsoft.com/office/powerpoint/2010/main" val="82172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5EDB09D-D0C3-486A-BCDE-C5E5803DFAE4}" type="datetimeFigureOut">
              <a:rPr lang="en-NZ" smtClean="0"/>
              <a:t>21/06/2018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321959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5EDB09D-D0C3-486A-BCDE-C5E5803DFAE4}" type="datetimeFigureOut">
              <a:rPr lang="en-NZ" smtClean="0"/>
              <a:t>21/06/2018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362764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5EDB09D-D0C3-486A-BCDE-C5E5803DFAE4}" type="datetimeFigureOut">
              <a:rPr lang="en-NZ" smtClean="0"/>
              <a:t>21/06/2018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5494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5EDB09D-D0C3-486A-BCDE-C5E5803DFAE4}" type="datetimeFigureOut">
              <a:rPr lang="en-NZ" smtClean="0"/>
              <a:t>21/06/2018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22384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DB09D-D0C3-486A-BCDE-C5E5803DFAE4}" type="datetimeFigureOut">
              <a:rPr lang="en-NZ" smtClean="0"/>
              <a:t>21/06/2018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1700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5EDB09D-D0C3-486A-BCDE-C5E5803DFAE4}" type="datetimeFigureOut">
              <a:rPr lang="en-NZ" smtClean="0"/>
              <a:t>21/06/2018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160977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5EDB09D-D0C3-486A-BCDE-C5E5803DFAE4}" type="datetimeFigureOut">
              <a:rPr lang="en-NZ" smtClean="0"/>
              <a:t>21/06/2018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84606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5EDB09D-D0C3-486A-BCDE-C5E5803DFAE4}" type="datetimeFigureOut">
              <a:rPr lang="en-NZ" smtClean="0"/>
              <a:t>21/06/2018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68620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DB09D-D0C3-486A-BCDE-C5E5803DFAE4}" type="datetimeFigureOut">
              <a:rPr lang="en-NZ" smtClean="0"/>
              <a:t>21/06/2018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183740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DB09D-D0C3-486A-BCDE-C5E5803DFAE4}" type="datetimeFigureOut">
              <a:rPr lang="en-NZ" smtClean="0"/>
              <a:t>21/06/2018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225226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DB09D-D0C3-486A-BCDE-C5E5803DFAE4}" type="datetimeFigureOut">
              <a:rPr lang="en-NZ" smtClean="0"/>
              <a:t>21/06/2018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FEBBA57-00AD-4F22-BFB1-9BD615AACE13}" type="slidenum">
              <a:rPr lang="en-NZ" smtClean="0"/>
              <a:t>‹#›</a:t>
            </a:fld>
            <a:endParaRPr lang="en-NZ"/>
          </a:p>
        </p:txBody>
      </p:sp>
    </p:spTree>
    <p:extLst>
      <p:ext uri="{BB962C8B-B14F-4D97-AF65-F5344CB8AC3E}">
        <p14:creationId xmlns:p14="http://schemas.microsoft.com/office/powerpoint/2010/main" val="417772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DB09D-D0C3-486A-BCDE-C5E5803DFAE4}" type="datetimeFigureOut">
              <a:rPr lang="en-NZ" smtClean="0"/>
              <a:t>21/06/2018</a:t>
            </a:fld>
            <a:endParaRPr lang="en-NZ"/>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BBA57-00AD-4F22-BFB1-9BD615AACE13}" type="slidenum">
              <a:rPr lang="en-NZ" smtClean="0"/>
              <a:t>‹#›</a:t>
            </a:fld>
            <a:endParaRPr lang="en-NZ"/>
          </a:p>
        </p:txBody>
      </p:sp>
    </p:spTree>
    <p:extLst>
      <p:ext uri="{BB962C8B-B14F-4D97-AF65-F5344CB8AC3E}">
        <p14:creationId xmlns:p14="http://schemas.microsoft.com/office/powerpoint/2010/main" val="333224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5"/>
            <a:ext cx="7772400" cy="1470025"/>
          </a:xfrm>
        </p:spPr>
        <p:txBody>
          <a:bodyPr>
            <a:normAutofit/>
          </a:bodyPr>
          <a:lstStyle/>
          <a:p>
            <a:r>
              <a:rPr lang="en-US" dirty="0" smtClean="0"/>
              <a:t>An Update from CROI and the Changing Landscape of HIV in NZ</a:t>
            </a:r>
            <a:endParaRPr lang="en-NZ" dirty="0"/>
          </a:p>
        </p:txBody>
      </p:sp>
      <p:sp>
        <p:nvSpPr>
          <p:cNvPr id="3" name="Subtitle 2"/>
          <p:cNvSpPr>
            <a:spLocks noGrp="1"/>
          </p:cNvSpPr>
          <p:nvPr>
            <p:ph type="subTitle" idx="1"/>
          </p:nvPr>
        </p:nvSpPr>
        <p:spPr/>
        <p:txBody>
          <a:bodyPr/>
          <a:lstStyle/>
          <a:p>
            <a:r>
              <a:rPr lang="en-US" dirty="0" smtClean="0"/>
              <a:t>HIV Women’s Seminar</a:t>
            </a:r>
          </a:p>
          <a:p>
            <a:r>
              <a:rPr lang="en-US" dirty="0" smtClean="0"/>
              <a:t>June 2018</a:t>
            </a:r>
            <a:endParaRPr lang="en-NZ" dirty="0"/>
          </a:p>
        </p:txBody>
      </p:sp>
    </p:spTree>
    <p:extLst>
      <p:ext uri="{BB962C8B-B14F-4D97-AF65-F5344CB8AC3E}">
        <p14:creationId xmlns:p14="http://schemas.microsoft.com/office/powerpoint/2010/main" val="68884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50595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8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55357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83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71525"/>
            <a:ext cx="949642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4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80728"/>
            <a:ext cx="8969490" cy="500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12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 y="908721"/>
            <a:ext cx="9087708" cy="511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7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0" y="764704"/>
            <a:ext cx="932610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6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7" y="908720"/>
            <a:ext cx="9063389" cy="508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22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8722"/>
            <a:ext cx="8901194" cy="50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41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0" y="980728"/>
            <a:ext cx="9053510" cy="509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43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036496" cy="508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01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352928" cy="386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1"/>
            <a:ext cx="8842318" cy="496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7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0" y="836712"/>
            <a:ext cx="9098703" cy="509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37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5" y="836713"/>
            <a:ext cx="8973332" cy="50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3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2427"/>
            <a:ext cx="8892480" cy="487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42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0" y="908720"/>
            <a:ext cx="9127749" cy="51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46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 y="692696"/>
            <a:ext cx="9141188" cy="513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26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036496" cy="509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65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5558" cy="509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52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asman Lake has been formed by the retreat of the Tasman Glacier. The 29-kilometre-long glacier has gradually melted and thinned over the last century, with sections of the valley floor left covered in rock, sand and clay transported by the glacier. The lake began to form beneath the lowest section of the glacier in the 1980s, and has grown over subsequent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300"/>
            <a:ext cx="9144000" cy="609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1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28551"/>
            <a:ext cx="10648950" cy="721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33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NZ" dirty="0"/>
          </a:p>
        </p:txBody>
      </p:sp>
      <p:sp>
        <p:nvSpPr>
          <p:cNvPr id="3" name="Content Placeholder 2"/>
          <p:cNvSpPr>
            <a:spLocks noGrp="1"/>
          </p:cNvSpPr>
          <p:nvPr>
            <p:ph idx="1"/>
          </p:nvPr>
        </p:nvSpPr>
        <p:spPr/>
        <p:txBody>
          <a:bodyPr/>
          <a:lstStyle/>
          <a:p>
            <a:r>
              <a:rPr lang="en-US" dirty="0" smtClean="0"/>
              <a:t>Discuss importance and need for research including women</a:t>
            </a:r>
          </a:p>
          <a:p>
            <a:r>
              <a:rPr lang="en-US" dirty="0" smtClean="0"/>
              <a:t>Review selected prevention and treatment themed abstracts from CROI 2018</a:t>
            </a:r>
          </a:p>
          <a:p>
            <a:r>
              <a:rPr lang="en-US" dirty="0" smtClean="0"/>
              <a:t>Discuss use of </a:t>
            </a:r>
            <a:r>
              <a:rPr lang="en-US" dirty="0" err="1" smtClean="0"/>
              <a:t>dolutegravir</a:t>
            </a:r>
            <a:r>
              <a:rPr lang="en-US" dirty="0" smtClean="0"/>
              <a:t> in pregnancy </a:t>
            </a:r>
          </a:p>
          <a:p>
            <a:r>
              <a:rPr lang="en-US" dirty="0" smtClean="0"/>
              <a:t>Overview of New Zealand landscape </a:t>
            </a:r>
          </a:p>
          <a:p>
            <a:r>
              <a:rPr lang="en-US" dirty="0" smtClean="0"/>
              <a:t>Discussion of NZ AIDS Epidemiology Report</a:t>
            </a:r>
            <a:endParaRPr lang="en-NZ" dirty="0"/>
          </a:p>
        </p:txBody>
      </p:sp>
    </p:spTree>
    <p:extLst>
      <p:ext uri="{BB962C8B-B14F-4D97-AF65-F5344CB8AC3E}">
        <p14:creationId xmlns:p14="http://schemas.microsoft.com/office/powerpoint/2010/main" val="109827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637818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05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268760"/>
            <a:ext cx="77533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6672"/>
            <a:ext cx="5749925" cy="56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44810" y="6237311"/>
            <a:ext cx="2808312" cy="246221"/>
          </a:xfrm>
          <a:prstGeom prst="rect">
            <a:avLst/>
          </a:prstGeom>
          <a:noFill/>
        </p:spPr>
        <p:txBody>
          <a:bodyPr wrap="square" rtlCol="0">
            <a:spAutoFit/>
          </a:bodyPr>
          <a:lstStyle/>
          <a:p>
            <a:pPr algn="r"/>
            <a:r>
              <a:rPr lang="en-US" sz="1000" dirty="0" smtClean="0"/>
              <a:t>Raymond N et al. NZMJ 2016, 129:1432</a:t>
            </a:r>
            <a:endParaRPr lang="en-NZ" sz="1000" dirty="0"/>
          </a:p>
        </p:txBody>
      </p:sp>
    </p:spTree>
    <p:extLst>
      <p:ext uri="{BB962C8B-B14F-4D97-AF65-F5344CB8AC3E}">
        <p14:creationId xmlns:p14="http://schemas.microsoft.com/office/powerpoint/2010/main" val="1676025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in 2017</a:t>
            </a:r>
            <a:endParaRPr lang="en-NZ" dirty="0"/>
          </a:p>
        </p:txBody>
      </p:sp>
      <p:sp>
        <p:nvSpPr>
          <p:cNvPr id="3" name="Content Placeholder 2"/>
          <p:cNvSpPr>
            <a:spLocks noGrp="1"/>
          </p:cNvSpPr>
          <p:nvPr>
            <p:ph idx="1"/>
          </p:nvPr>
        </p:nvSpPr>
        <p:spPr/>
        <p:txBody>
          <a:bodyPr>
            <a:normAutofit fontScale="92500"/>
          </a:bodyPr>
          <a:lstStyle/>
          <a:p>
            <a:pPr marL="0" indent="0">
              <a:buNone/>
            </a:pPr>
            <a:r>
              <a:rPr lang="en-US" sz="2800" b="1" dirty="0" smtClean="0"/>
              <a:t>January 1: </a:t>
            </a:r>
            <a:r>
              <a:rPr lang="en-US" sz="2800" dirty="0" smtClean="0"/>
              <a:t>Health (Protection) Amendment Act (2016)</a:t>
            </a:r>
          </a:p>
          <a:p>
            <a:pPr marL="0" indent="0">
              <a:buNone/>
            </a:pPr>
            <a:endParaRPr lang="en-US" sz="2800" b="1" dirty="0" smtClean="0"/>
          </a:p>
          <a:p>
            <a:pPr marL="0" indent="0">
              <a:buNone/>
            </a:pPr>
            <a:r>
              <a:rPr lang="en-US" sz="2800" b="1" dirty="0" smtClean="0"/>
              <a:t>January-November: </a:t>
            </a:r>
            <a:r>
              <a:rPr lang="en-US" sz="2800" dirty="0" err="1" smtClean="0"/>
              <a:t>NZPreP</a:t>
            </a:r>
            <a:r>
              <a:rPr lang="en-US" sz="2800" dirty="0" smtClean="0"/>
              <a:t> Pilot recruiting in Auckland</a:t>
            </a:r>
          </a:p>
          <a:p>
            <a:pPr marL="0" indent="0">
              <a:buNone/>
            </a:pPr>
            <a:endParaRPr lang="en-US" sz="2800" b="1" dirty="0" smtClean="0"/>
          </a:p>
          <a:p>
            <a:pPr marL="0" indent="0">
              <a:buNone/>
            </a:pPr>
            <a:r>
              <a:rPr lang="en-US" sz="2800" b="1" dirty="0" smtClean="0"/>
              <a:t>May 31: </a:t>
            </a:r>
            <a:r>
              <a:rPr lang="en-US" sz="2800" dirty="0" smtClean="0"/>
              <a:t>National HIV/AIDS Forum Consensus Statement</a:t>
            </a:r>
          </a:p>
          <a:p>
            <a:pPr marL="0" indent="0">
              <a:buNone/>
            </a:pPr>
            <a:endParaRPr lang="en-US" sz="2800" b="1" dirty="0" smtClean="0"/>
          </a:p>
          <a:p>
            <a:pPr marL="0" indent="0">
              <a:buNone/>
            </a:pPr>
            <a:r>
              <a:rPr lang="en-US" sz="2800" b="1" dirty="0" smtClean="0"/>
              <a:t>July 1: </a:t>
            </a:r>
            <a:r>
              <a:rPr lang="en-US" sz="2800" dirty="0" smtClean="0"/>
              <a:t>Criteria for ART funding widened by </a:t>
            </a:r>
            <a:r>
              <a:rPr lang="en-US" sz="2800" dirty="0" err="1" smtClean="0"/>
              <a:t>Pharmac</a:t>
            </a:r>
            <a:endParaRPr lang="en-US" sz="2800" dirty="0" smtClean="0"/>
          </a:p>
          <a:p>
            <a:pPr marL="0" indent="0">
              <a:buNone/>
            </a:pPr>
            <a:endParaRPr lang="en-US" sz="2800" b="1" dirty="0" smtClean="0"/>
          </a:p>
          <a:p>
            <a:pPr marL="0" indent="0">
              <a:buNone/>
            </a:pPr>
            <a:r>
              <a:rPr lang="en-US" sz="2800" b="1" dirty="0" smtClean="0"/>
              <a:t>November 14: </a:t>
            </a:r>
            <a:r>
              <a:rPr lang="en-US" sz="2800" dirty="0" err="1" smtClean="0"/>
              <a:t>PreP</a:t>
            </a:r>
            <a:r>
              <a:rPr lang="en-US" sz="2800" dirty="0" smtClean="0"/>
              <a:t> Funding announced by </a:t>
            </a:r>
            <a:r>
              <a:rPr lang="en-US" sz="2800" dirty="0" err="1" smtClean="0"/>
              <a:t>Pharmac</a:t>
            </a:r>
            <a:endParaRPr lang="en-NZ" sz="2800" dirty="0"/>
          </a:p>
        </p:txBody>
      </p:sp>
    </p:spTree>
    <p:extLst>
      <p:ext uri="{BB962C8B-B14F-4D97-AF65-F5344CB8AC3E}">
        <p14:creationId xmlns:p14="http://schemas.microsoft.com/office/powerpoint/2010/main" val="90644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www.nzaf.org.nz/assets/ee-uploads/images/170218-ending-hiv-bill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79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14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HIV-RT</a:t>
            </a:r>
            <a:endParaRPr lang="en-NZ" dirty="0"/>
          </a:p>
        </p:txBody>
      </p:sp>
      <p:sp>
        <p:nvSpPr>
          <p:cNvPr id="3" name="Content Placeholder 2"/>
          <p:cNvSpPr>
            <a:spLocks noGrp="1"/>
          </p:cNvSpPr>
          <p:nvPr>
            <p:ph idx="1"/>
          </p:nvPr>
        </p:nvSpPr>
        <p:spPr/>
        <p:txBody>
          <a:bodyPr>
            <a:normAutofit fontScale="92500" lnSpcReduction="10000"/>
          </a:bodyPr>
          <a:lstStyle/>
          <a:p>
            <a:r>
              <a:rPr lang="en-US" b="1" dirty="0" smtClean="0"/>
              <a:t>HIV Rapid Treatment new standard of care at Auckland City Hospital</a:t>
            </a:r>
          </a:p>
          <a:p>
            <a:r>
              <a:rPr lang="en-US" dirty="0" smtClean="0"/>
              <a:t>Referrals assessed and contacted same or next business day</a:t>
            </a:r>
          </a:p>
          <a:p>
            <a:r>
              <a:rPr lang="en-US" dirty="0" smtClean="0"/>
              <a:t>Multidisciplinary team assessment and support</a:t>
            </a:r>
          </a:p>
          <a:p>
            <a:r>
              <a:rPr lang="en-US" dirty="0" smtClean="0"/>
              <a:t>Specialist appointment and medication start within 7 days</a:t>
            </a:r>
          </a:p>
          <a:p>
            <a:r>
              <a:rPr lang="en-US" b="1" dirty="0" smtClean="0"/>
              <a:t>KPI: ART initiation by 6 weeks</a:t>
            </a:r>
          </a:p>
          <a:p>
            <a:r>
              <a:rPr lang="en-US" b="1" dirty="0" smtClean="0"/>
              <a:t>KPI: Undetectable by 6 months</a:t>
            </a:r>
          </a:p>
          <a:p>
            <a:endParaRPr lang="en-NZ" dirty="0"/>
          </a:p>
        </p:txBody>
      </p:sp>
    </p:spTree>
    <p:extLst>
      <p:ext uri="{BB962C8B-B14F-4D97-AF65-F5344CB8AC3E}">
        <p14:creationId xmlns:p14="http://schemas.microsoft.com/office/powerpoint/2010/main" val="86980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3426"/>
            <a:ext cx="4762525" cy="637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063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4509989" cy="60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795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Access to Treatments</a:t>
            </a:r>
            <a:endParaRPr lang="en-NZ" dirty="0"/>
          </a:p>
        </p:txBody>
      </p:sp>
      <p:sp>
        <p:nvSpPr>
          <p:cNvPr id="3" name="Content Placeholder 2"/>
          <p:cNvSpPr>
            <a:spLocks noGrp="1"/>
          </p:cNvSpPr>
          <p:nvPr>
            <p:ph idx="1"/>
          </p:nvPr>
        </p:nvSpPr>
        <p:spPr/>
        <p:txBody>
          <a:bodyPr>
            <a:normAutofit fontScale="92500" lnSpcReduction="10000"/>
          </a:bodyPr>
          <a:lstStyle/>
          <a:p>
            <a:r>
              <a:rPr lang="en-US" dirty="0" smtClean="0"/>
              <a:t>2500 New Zealanders on ART</a:t>
            </a:r>
          </a:p>
          <a:p>
            <a:r>
              <a:rPr lang="en-US" dirty="0" smtClean="0"/>
              <a:t>Includes an aging group with increasing burden of comorbid conditions, and young patients facing a lifetime of treatment</a:t>
            </a:r>
          </a:p>
          <a:p>
            <a:r>
              <a:rPr lang="en-US" dirty="0" smtClean="0"/>
              <a:t>Increasing reliance on generic ART</a:t>
            </a:r>
          </a:p>
          <a:p>
            <a:r>
              <a:rPr lang="en-US" dirty="0" smtClean="0"/>
              <a:t>But only one new medication funded in 5 years</a:t>
            </a:r>
          </a:p>
          <a:p>
            <a:r>
              <a:rPr lang="en-US" dirty="0" smtClean="0"/>
              <a:t>And only one single tablet regimen</a:t>
            </a:r>
          </a:p>
          <a:p>
            <a:r>
              <a:rPr lang="en-US" dirty="0" smtClean="0"/>
              <a:t>Need for TAF and nucleoside-sparing regimes to manage CKD and minimize  nucleoside toxicity</a:t>
            </a:r>
          </a:p>
          <a:p>
            <a:pPr marL="0" indent="0">
              <a:buNone/>
            </a:pPr>
            <a:endParaRPr lang="en-US" dirty="0" smtClean="0"/>
          </a:p>
          <a:p>
            <a:endParaRPr lang="en-US" dirty="0" smtClean="0"/>
          </a:p>
          <a:p>
            <a:endParaRPr lang="en-NZ" dirty="0"/>
          </a:p>
        </p:txBody>
      </p:sp>
    </p:spTree>
    <p:extLst>
      <p:ext uri="{BB962C8B-B14F-4D97-AF65-F5344CB8AC3E}">
        <p14:creationId xmlns:p14="http://schemas.microsoft.com/office/powerpoint/2010/main" val="15911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957" y="738163"/>
            <a:ext cx="5326087" cy="5326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1236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t sunset on New Plymouth’s Back Beach, I stumbled upon a receding tide pattern making me stop in my tracks to shoot this beautiful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764704"/>
            <a:ext cx="9819273"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5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NZ" dirty="0"/>
          </a:p>
        </p:txBody>
      </p:sp>
      <p:sp>
        <p:nvSpPr>
          <p:cNvPr id="3" name="Content Placeholder 2"/>
          <p:cNvSpPr>
            <a:spLocks noGrp="1"/>
          </p:cNvSpPr>
          <p:nvPr>
            <p:ph idx="1"/>
          </p:nvPr>
        </p:nvSpPr>
        <p:spPr/>
        <p:txBody>
          <a:bodyPr/>
          <a:lstStyle/>
          <a:p>
            <a:endParaRPr lang="en-US" sz="2800" dirty="0" smtClean="0"/>
          </a:p>
          <a:p>
            <a:r>
              <a:rPr lang="en-US" sz="2800" dirty="0" smtClean="0"/>
              <a:t>My attendance at CROI was funded by Auckland DHB through CPD</a:t>
            </a:r>
          </a:p>
          <a:p>
            <a:r>
              <a:rPr lang="en-US" sz="2800" dirty="0" smtClean="0"/>
              <a:t>I am employed by Auckland DHB</a:t>
            </a:r>
          </a:p>
          <a:p>
            <a:r>
              <a:rPr lang="en-US" sz="2800" dirty="0" smtClean="0"/>
              <a:t>I am an investigator in Merck 1439A Trial</a:t>
            </a:r>
          </a:p>
          <a:p>
            <a:r>
              <a:rPr lang="en-US" sz="2800" dirty="0" smtClean="0"/>
              <a:t>The views expressed today are my own</a:t>
            </a:r>
          </a:p>
          <a:p>
            <a:r>
              <a:rPr lang="en-US" sz="2800" dirty="0" smtClean="0"/>
              <a:t>Acknowledge use of slides prepared by CCO</a:t>
            </a:r>
          </a:p>
          <a:p>
            <a:endParaRPr lang="en-US" dirty="0" smtClean="0"/>
          </a:p>
          <a:p>
            <a:endParaRPr lang="en-US" dirty="0" smtClean="0"/>
          </a:p>
          <a:p>
            <a:endParaRPr lang="en-NZ" dirty="0"/>
          </a:p>
        </p:txBody>
      </p:sp>
    </p:spTree>
    <p:extLst>
      <p:ext uri="{BB962C8B-B14F-4D97-AF65-F5344CB8AC3E}">
        <p14:creationId xmlns:p14="http://schemas.microsoft.com/office/powerpoint/2010/main" val="1591876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33463"/>
            <a:ext cx="8308975" cy="478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92696"/>
            <a:ext cx="14636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3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059494" cy="521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716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HIV Diagnoses 2017</a:t>
            </a:r>
            <a:endParaRPr lang="en-NZ" b="1" dirty="0"/>
          </a:p>
        </p:txBody>
      </p:sp>
      <p:sp>
        <p:nvSpPr>
          <p:cNvPr id="3" name="Content Placeholder 2"/>
          <p:cNvSpPr>
            <a:spLocks noGrp="1"/>
          </p:cNvSpPr>
          <p:nvPr>
            <p:ph idx="1"/>
          </p:nvPr>
        </p:nvSpPr>
        <p:spPr/>
        <p:txBody>
          <a:bodyPr/>
          <a:lstStyle/>
          <a:p>
            <a:r>
              <a:rPr lang="en-US" dirty="0" smtClean="0"/>
              <a:t>197 (243); 171 men, 22 women, 4 trans</a:t>
            </a:r>
          </a:p>
          <a:p>
            <a:r>
              <a:rPr lang="en-US" dirty="0" smtClean="0"/>
              <a:t>128  (164) MSM, 24 (42) hetero, 12 women</a:t>
            </a:r>
          </a:p>
          <a:p>
            <a:r>
              <a:rPr lang="en-US" b="1" dirty="0" smtClean="0"/>
              <a:t>71 (100) MSM diagnosed and infected in NZ, a 30% reduction</a:t>
            </a:r>
          </a:p>
          <a:p>
            <a:r>
              <a:rPr lang="en-US" dirty="0" smtClean="0"/>
              <a:t>Greatest reduction seen in Auckland</a:t>
            </a:r>
          </a:p>
          <a:p>
            <a:r>
              <a:rPr lang="en-US" dirty="0" smtClean="0"/>
              <a:t>Trend to earlier diagnosis in MSM, higher proportion of late diagnosis in hetero</a:t>
            </a:r>
          </a:p>
          <a:p>
            <a:r>
              <a:rPr lang="en-US" b="1" dirty="0" smtClean="0"/>
              <a:t>How can we make this sustainable?</a:t>
            </a:r>
          </a:p>
          <a:p>
            <a:endParaRPr lang="en-US" dirty="0" smtClean="0"/>
          </a:p>
          <a:p>
            <a:endParaRPr lang="en-NZ" dirty="0"/>
          </a:p>
        </p:txBody>
      </p:sp>
    </p:spTree>
    <p:extLst>
      <p:ext uri="{BB962C8B-B14F-4D97-AF65-F5344CB8AC3E}">
        <p14:creationId xmlns:p14="http://schemas.microsoft.com/office/powerpoint/2010/main" val="97019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4" y="836712"/>
            <a:ext cx="9424940" cy="51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9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we need New Priorities for 2018?</a:t>
            </a:r>
            <a:endParaRPr lang="en-NZ" b="1" dirty="0"/>
          </a:p>
        </p:txBody>
      </p:sp>
      <p:sp>
        <p:nvSpPr>
          <p:cNvPr id="3" name="Content Placeholder 2"/>
          <p:cNvSpPr>
            <a:spLocks noGrp="1"/>
          </p:cNvSpPr>
          <p:nvPr>
            <p:ph idx="1"/>
          </p:nvPr>
        </p:nvSpPr>
        <p:spPr/>
        <p:txBody>
          <a:bodyPr>
            <a:normAutofit fontScale="92500" lnSpcReduction="10000"/>
          </a:bodyPr>
          <a:lstStyle/>
          <a:p>
            <a:r>
              <a:rPr lang="en-US" dirty="0" smtClean="0"/>
              <a:t>Sustain condom promotion</a:t>
            </a:r>
          </a:p>
          <a:p>
            <a:r>
              <a:rPr lang="en-US" dirty="0" smtClean="0"/>
              <a:t>Increase HIV testing in clinical and community settings</a:t>
            </a:r>
          </a:p>
          <a:p>
            <a:r>
              <a:rPr lang="en-US" dirty="0" smtClean="0"/>
              <a:t>Access to better treatments for PLWHA</a:t>
            </a:r>
          </a:p>
          <a:p>
            <a:r>
              <a:rPr lang="en-US" dirty="0" smtClean="0"/>
              <a:t>Address and eliminate stigma</a:t>
            </a:r>
          </a:p>
          <a:p>
            <a:r>
              <a:rPr lang="en-US" dirty="0" smtClean="0"/>
              <a:t>Improve access to </a:t>
            </a:r>
            <a:r>
              <a:rPr lang="en-US" dirty="0" err="1" smtClean="0"/>
              <a:t>PrEP</a:t>
            </a:r>
            <a:r>
              <a:rPr lang="en-US" dirty="0"/>
              <a:t> </a:t>
            </a:r>
            <a:r>
              <a:rPr lang="en-US" dirty="0" smtClean="0"/>
              <a:t>for those at risk</a:t>
            </a:r>
          </a:p>
          <a:p>
            <a:r>
              <a:rPr lang="en-US" dirty="0" smtClean="0"/>
              <a:t>Improved access to STI vaccination, screening</a:t>
            </a:r>
            <a:r>
              <a:rPr lang="en-US" dirty="0"/>
              <a:t> </a:t>
            </a:r>
            <a:r>
              <a:rPr lang="en-US" dirty="0" smtClean="0"/>
              <a:t>and treatment</a:t>
            </a:r>
          </a:p>
          <a:p>
            <a:r>
              <a:rPr lang="en-US" dirty="0" smtClean="0"/>
              <a:t>Urgent need for surveillance and research</a:t>
            </a:r>
          </a:p>
          <a:p>
            <a:endParaRPr lang="en-US" dirty="0" smtClean="0"/>
          </a:p>
          <a:p>
            <a:endParaRPr lang="en-US" dirty="0" smtClean="0"/>
          </a:p>
          <a:p>
            <a:endParaRPr lang="en-US" dirty="0" smtClean="0"/>
          </a:p>
          <a:p>
            <a:endParaRPr lang="en-US" dirty="0" smtClean="0"/>
          </a:p>
          <a:p>
            <a:endParaRPr lang="en-NZ" dirty="0"/>
          </a:p>
        </p:txBody>
      </p:sp>
    </p:spTree>
    <p:extLst>
      <p:ext uri="{BB962C8B-B14F-4D97-AF65-F5344CB8AC3E}">
        <p14:creationId xmlns:p14="http://schemas.microsoft.com/office/powerpoint/2010/main" val="2889110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king long exposures of seascapes is a passion for photographer Susan Blick. “It allows me to blend photography with art and gives an image a story,” she says. This one, taken from Auckland’s North Shore facing Rangitoto Island, was made during a peaceful sunrise “where the sea was calm and the light fantastic”. An exposure of more than 500 seconds gives the image a soft, dreamy f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404663"/>
            <a:ext cx="9468544" cy="630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0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0513"/>
            <a:ext cx="836295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01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319088"/>
            <a:ext cx="8296275"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52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85750"/>
            <a:ext cx="83439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6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2"/>
            <a:ext cx="8967953" cy="50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04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475"/>
            <a:ext cx="96107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37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380</Words>
  <Application>Microsoft Office PowerPoint</Application>
  <PresentationFormat>On-screen Show (4:3)</PresentationFormat>
  <Paragraphs>61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An Update from CROI and the Changing Landscape of HIV in NZ</vt:lpstr>
      <vt:lpstr>PowerPoint Presentation</vt:lpstr>
      <vt:lpstr>Objectives</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Milestones in 2017</vt:lpstr>
      <vt:lpstr>PowerPoint Presentation</vt:lpstr>
      <vt:lpstr>HIV-RT</vt:lpstr>
      <vt:lpstr>PowerPoint Presentation</vt:lpstr>
      <vt:lpstr>PowerPoint Presentation</vt:lpstr>
      <vt:lpstr>Improving Access to Treatments</vt:lpstr>
      <vt:lpstr>PowerPoint Presentation</vt:lpstr>
      <vt:lpstr>PowerPoint Presentation</vt:lpstr>
      <vt:lpstr>PowerPoint Presentation</vt:lpstr>
      <vt:lpstr>PowerPoint Presentation</vt:lpstr>
      <vt:lpstr>HIV Diagnoses 2017</vt:lpstr>
      <vt:lpstr>PowerPoint Presentation</vt:lpstr>
      <vt:lpstr>Do we need New Priorities for 2018?</vt:lpstr>
      <vt:lpstr>PowerPoint Presentation</vt:lpstr>
    </vt:vector>
  </TitlesOfParts>
  <Company>healthAlliance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from CROI and the Changing Landscape of HIV in NZ</dc:title>
  <dc:creator>Rupert  (ADHB)</dc:creator>
  <cp:lastModifiedBy>Rupert  (ADHB)</cp:lastModifiedBy>
  <cp:revision>27</cp:revision>
  <dcterms:created xsi:type="dcterms:W3CDTF">2018-06-20T20:14:33Z</dcterms:created>
  <dcterms:modified xsi:type="dcterms:W3CDTF">2018-06-21T07:15:45Z</dcterms:modified>
</cp:coreProperties>
</file>