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0" r:id="rId6"/>
    <p:sldId id="272" r:id="rId7"/>
    <p:sldId id="259" r:id="rId8"/>
    <p:sldId id="263" r:id="rId9"/>
    <p:sldId id="270" r:id="rId10"/>
    <p:sldId id="262" r:id="rId11"/>
    <p:sldId id="274" r:id="rId12"/>
    <p:sldId id="261" r:id="rId13"/>
    <p:sldId id="266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in NZ 2017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007-4807-8B91-27C5621FAE3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007-4807-8B91-27C5621FAE3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E007-4807-8B91-27C5621FAE3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E007-4807-8B91-27C5621FAE3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E007-4807-8B91-27C5621FAE35}"/>
              </c:ext>
            </c:extLst>
          </c:dPt>
          <c:cat>
            <c:strRef>
              <c:f>Sheet1!$A$2:$A$6</c:f>
              <c:strCache>
                <c:ptCount val="5"/>
                <c:pt idx="0">
                  <c:v>MSM</c:v>
                </c:pt>
                <c:pt idx="1">
                  <c:v>MSW</c:v>
                </c:pt>
                <c:pt idx="2">
                  <c:v>WSM</c:v>
                </c:pt>
                <c:pt idx="3">
                  <c:v>IVDU</c:v>
                </c:pt>
                <c:pt idx="4">
                  <c:v>Children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0.15</c:v>
                </c:pt>
                <c:pt idx="2">
                  <c:v>0.15</c:v>
                </c:pt>
                <c:pt idx="3" formatCode="0.00%">
                  <c:v>2.5000000000000001E-2</c:v>
                </c:pt>
                <c:pt idx="4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07-4807-8B91-27C5621FA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in NZ 2017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F496-4D7C-AE0D-A319F547F81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F496-4D7C-AE0D-A319F547F81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F496-4D7C-AE0D-A319F547F81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496-4D7C-AE0D-A319F547F81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F496-4D7C-AE0D-A319F547F81E}"/>
              </c:ext>
            </c:extLst>
          </c:dPt>
          <c:cat>
            <c:strRef>
              <c:f>Sheet1!$A$2:$A$6</c:f>
              <c:strCache>
                <c:ptCount val="5"/>
                <c:pt idx="0">
                  <c:v>MSM</c:v>
                </c:pt>
                <c:pt idx="1">
                  <c:v>MSW</c:v>
                </c:pt>
                <c:pt idx="2">
                  <c:v>WSM</c:v>
                </c:pt>
                <c:pt idx="3">
                  <c:v>IVDU</c:v>
                </c:pt>
                <c:pt idx="4">
                  <c:v>Children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0.15</c:v>
                </c:pt>
                <c:pt idx="2">
                  <c:v>0.15</c:v>
                </c:pt>
                <c:pt idx="3" formatCode="0.00%">
                  <c:v>2.5000000000000001E-2</c:v>
                </c:pt>
                <c:pt idx="4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96-4D7C-AE0D-A319F547F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in NZ 2017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CF0-4A60-B14A-3EF45995264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8CF0-4A60-B14A-3EF45995264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CF0-4A60-B14A-3EF45995264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8CF0-4A60-B14A-3EF45995264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8CF0-4A60-B14A-3EF459952642}"/>
              </c:ext>
            </c:extLst>
          </c:dPt>
          <c:cat>
            <c:strRef>
              <c:f>Sheet1!$A$2:$A$6</c:f>
              <c:strCache>
                <c:ptCount val="5"/>
                <c:pt idx="0">
                  <c:v>MSM</c:v>
                </c:pt>
                <c:pt idx="1">
                  <c:v>MSW</c:v>
                </c:pt>
                <c:pt idx="2">
                  <c:v>WSM</c:v>
                </c:pt>
                <c:pt idx="3">
                  <c:v>IVDU</c:v>
                </c:pt>
                <c:pt idx="4">
                  <c:v>Children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0.15</c:v>
                </c:pt>
                <c:pt idx="2">
                  <c:v>0.15</c:v>
                </c:pt>
                <c:pt idx="3" formatCode="0.00%">
                  <c:v>2.5000000000000001E-2</c:v>
                </c:pt>
                <c:pt idx="4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F0-4A60-B14A-3EF459952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in NZ 2017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C9F-436B-99ED-87E3D7AC46F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C9F-436B-99ED-87E3D7AC46F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BC9F-436B-99ED-87E3D7AC46F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BC9F-436B-99ED-87E3D7AC46F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BC9F-436B-99ED-87E3D7AC46F7}"/>
              </c:ext>
            </c:extLst>
          </c:dPt>
          <c:cat>
            <c:strRef>
              <c:f>Sheet1!$A$2:$A$6</c:f>
              <c:strCache>
                <c:ptCount val="5"/>
                <c:pt idx="0">
                  <c:v>MSM</c:v>
                </c:pt>
                <c:pt idx="1">
                  <c:v>MSW</c:v>
                </c:pt>
                <c:pt idx="2">
                  <c:v>WSM</c:v>
                </c:pt>
                <c:pt idx="3">
                  <c:v>IVDU</c:v>
                </c:pt>
                <c:pt idx="4">
                  <c:v>Children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0.15</c:v>
                </c:pt>
                <c:pt idx="2">
                  <c:v>0.15</c:v>
                </c:pt>
                <c:pt idx="3" formatCode="0.00%">
                  <c:v>2.5000000000000001E-2</c:v>
                </c:pt>
                <c:pt idx="4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9F-436B-99ED-87E3D7AC4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4192391321593E-2"/>
          <c:y val="3.093018616350203E-2"/>
          <c:w val="0.90473597475524159"/>
          <c:h val="0.8144209577314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HIV infection</c:v>
                </c:pt>
                <c:pt idx="1">
                  <c:v>diagnosed</c:v>
                </c:pt>
                <c:pt idx="2">
                  <c:v>in care</c:v>
                </c:pt>
                <c:pt idx="3">
                  <c:v>on treatment</c:v>
                </c:pt>
                <c:pt idx="4">
                  <c:v>virus suppressed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75</c:v>
                </c:pt>
                <c:pt idx="3">
                  <c:v>65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0-4E07-9EFF-4FBE47ED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9440"/>
        <c:axId val="35310976"/>
      </c:barChart>
      <c:catAx>
        <c:axId val="3530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310976"/>
        <c:crosses val="autoZero"/>
        <c:auto val="1"/>
        <c:lblAlgn val="ctr"/>
        <c:lblOffset val="100"/>
        <c:noMultiLvlLbl val="0"/>
      </c:catAx>
      <c:valAx>
        <c:axId val="353109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0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4192391321593E-2"/>
          <c:y val="3.093018616350203E-2"/>
          <c:w val="0.90473597475524159"/>
          <c:h val="0.8144209577314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HIV infection</c:v>
                </c:pt>
                <c:pt idx="1">
                  <c:v>diagnosed</c:v>
                </c:pt>
                <c:pt idx="2">
                  <c:v>in care</c:v>
                </c:pt>
                <c:pt idx="3">
                  <c:v>on treatment</c:v>
                </c:pt>
                <c:pt idx="4">
                  <c:v>virus suppressed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75</c:v>
                </c:pt>
                <c:pt idx="3">
                  <c:v>65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A-4179-A8C4-35965319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48832"/>
        <c:axId val="35075200"/>
      </c:barChart>
      <c:catAx>
        <c:axId val="3504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75200"/>
        <c:crosses val="autoZero"/>
        <c:auto val="1"/>
        <c:lblAlgn val="ctr"/>
        <c:lblOffset val="100"/>
        <c:noMultiLvlLbl val="0"/>
      </c:catAx>
      <c:valAx>
        <c:axId val="350752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4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0.45161</cdr:x>
      <cdr:y>0.5303</cdr:y>
    </cdr:from>
    <cdr:to>
      <cdr:x>1</cdr:x>
      <cdr:y>0.94516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2520280"/>
          <a:ext cx="3672408" cy="19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5400" b="1" dirty="0"/>
            <a:t>MSM 2,300                </a:t>
          </a:r>
        </a:p>
        <a:p xmlns:a="http://schemas.openxmlformats.org/drawingml/2006/main">
          <a:r>
            <a:rPr lang="en-NZ" sz="5400" b="1" dirty="0">
              <a:solidFill>
                <a:srgbClr val="FF0000"/>
              </a:solidFill>
            </a:rPr>
            <a:t>    (≈7%)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0.45161</cdr:x>
      <cdr:y>0.5303</cdr:y>
    </cdr:from>
    <cdr:to>
      <cdr:x>1</cdr:x>
      <cdr:y>0.94516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2520280"/>
          <a:ext cx="3672408" cy="19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5400" b="1" dirty="0"/>
            <a:t>MSM 2,300                </a:t>
          </a:r>
        </a:p>
        <a:p xmlns:a="http://schemas.openxmlformats.org/drawingml/2006/main">
          <a:r>
            <a:rPr lang="en-NZ" sz="5400" b="1" dirty="0">
              <a:solidFill>
                <a:srgbClr val="FF0000"/>
              </a:solidFill>
            </a:rPr>
            <a:t>    (≈7%)</a:t>
          </a:r>
        </a:p>
      </cdr:txBody>
    </cdr:sp>
  </cdr:relSizeAnchor>
  <cdr:relSizeAnchor xmlns:cdr="http://schemas.openxmlformats.org/drawingml/2006/chartDrawing">
    <cdr:from>
      <cdr:x>0.13978</cdr:x>
      <cdr:y>0.44516</cdr:y>
    </cdr:from>
    <cdr:to>
      <cdr:x>0.52554</cdr:x>
      <cdr:y>0.60462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115616"/>
          <a:ext cx="2583336" cy="757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b="1" dirty="0"/>
            <a:t>MSW 530</a:t>
          </a:r>
        </a:p>
        <a:p xmlns:a="http://schemas.openxmlformats.org/drawingml/2006/main">
          <a:r>
            <a:rPr lang="en-NZ" sz="2400" b="1" dirty="0">
              <a:solidFill>
                <a:srgbClr val="FF0000"/>
              </a:solidFill>
            </a:rPr>
            <a:t>(≈1/10,000)</a:t>
          </a:r>
        </a:p>
        <a:p xmlns:a="http://schemas.openxmlformats.org/drawingml/2006/main">
          <a:endParaRPr lang="en-NZ" sz="3200" b="1" dirty="0"/>
        </a:p>
      </cdr:txBody>
    </cdr:sp>
  </cdr:relSizeAnchor>
  <cdr:relSizeAnchor xmlns:cdr="http://schemas.openxmlformats.org/drawingml/2006/chartDrawing">
    <cdr:from>
      <cdr:x>0.17204</cdr:x>
      <cdr:y>0.20273</cdr:y>
    </cdr:from>
    <cdr:to>
      <cdr:x>0.49462</cdr:x>
      <cdr:y>0.32394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52128" y="963488"/>
          <a:ext cx="2160235" cy="576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b="1" dirty="0"/>
            <a:t>WSM 530</a:t>
          </a:r>
        </a:p>
        <a:p xmlns:a="http://schemas.openxmlformats.org/drawingml/2006/main">
          <a:r>
            <a:rPr lang="en-NZ" sz="2400" b="1" dirty="0">
              <a:solidFill>
                <a:srgbClr val="FF0000"/>
              </a:solidFill>
            </a:rPr>
            <a:t>(≈1/10,000)</a:t>
          </a:r>
        </a:p>
        <a:p xmlns:a="http://schemas.openxmlformats.org/drawingml/2006/main">
          <a:endParaRPr lang="en-NZ" sz="3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0.45161</cdr:x>
      <cdr:y>0.5303</cdr:y>
    </cdr:from>
    <cdr:to>
      <cdr:x>1</cdr:x>
      <cdr:y>0.94516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2520280"/>
          <a:ext cx="3672408" cy="19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5400" b="1" dirty="0"/>
            <a:t>MSM 2,300                </a:t>
          </a:r>
        </a:p>
        <a:p xmlns:a="http://schemas.openxmlformats.org/drawingml/2006/main">
          <a:r>
            <a:rPr lang="en-NZ" sz="5400" b="1" dirty="0">
              <a:solidFill>
                <a:srgbClr val="FF0000"/>
              </a:solidFill>
            </a:rPr>
            <a:t>    (≈7%)</a:t>
          </a:r>
        </a:p>
      </cdr:txBody>
    </cdr:sp>
  </cdr:relSizeAnchor>
  <cdr:relSizeAnchor xmlns:cdr="http://schemas.openxmlformats.org/drawingml/2006/chartDrawing">
    <cdr:from>
      <cdr:x>0.14045</cdr:x>
      <cdr:y>0.44516</cdr:y>
    </cdr:from>
    <cdr:to>
      <cdr:x>0.52621</cdr:x>
      <cdr:y>0.60462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40580" y="2115616"/>
          <a:ext cx="2583336" cy="757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b="1" dirty="0"/>
            <a:t>MSW 530</a:t>
          </a:r>
        </a:p>
        <a:p xmlns:a="http://schemas.openxmlformats.org/drawingml/2006/main">
          <a:r>
            <a:rPr lang="en-NZ" sz="2400" b="1" dirty="0">
              <a:solidFill>
                <a:srgbClr val="FF0000"/>
              </a:solidFill>
            </a:rPr>
            <a:t>(≈1/10,000)</a:t>
          </a:r>
        </a:p>
        <a:p xmlns:a="http://schemas.openxmlformats.org/drawingml/2006/main">
          <a:endParaRPr lang="en-NZ" sz="3200" b="1" dirty="0"/>
        </a:p>
      </cdr:txBody>
    </cdr:sp>
  </cdr:relSizeAnchor>
  <cdr:relSizeAnchor xmlns:cdr="http://schemas.openxmlformats.org/drawingml/2006/chartDrawing">
    <cdr:from>
      <cdr:x>0.17204</cdr:x>
      <cdr:y>0.20273</cdr:y>
    </cdr:from>
    <cdr:to>
      <cdr:x>0.49462</cdr:x>
      <cdr:y>0.32394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52130" y="963488"/>
          <a:ext cx="2160235" cy="576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b="1" dirty="0"/>
            <a:t>WSM 530</a:t>
          </a:r>
        </a:p>
        <a:p xmlns:a="http://schemas.openxmlformats.org/drawingml/2006/main">
          <a:r>
            <a:rPr lang="en-NZ" sz="2400" b="1" dirty="0">
              <a:solidFill>
                <a:srgbClr val="FF0000"/>
              </a:solidFill>
            </a:rPr>
            <a:t>(≈1/10,000)</a:t>
          </a:r>
        </a:p>
        <a:p xmlns:a="http://schemas.openxmlformats.org/drawingml/2006/main">
          <a:endParaRPr lang="en-NZ" sz="3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0.45161</cdr:x>
      <cdr:y>0.5303</cdr:y>
    </cdr:from>
    <cdr:to>
      <cdr:x>1</cdr:x>
      <cdr:y>0.94516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2520280"/>
          <a:ext cx="3672408" cy="19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5400" b="1" dirty="0"/>
            <a:t>MSM 2,300                </a:t>
          </a:r>
        </a:p>
        <a:p xmlns:a="http://schemas.openxmlformats.org/drawingml/2006/main">
          <a:r>
            <a:rPr lang="en-NZ" sz="5400" b="1" dirty="0">
              <a:solidFill>
                <a:srgbClr val="FF0000"/>
              </a:solidFill>
            </a:rPr>
            <a:t>    (≈7%)</a:t>
          </a:r>
        </a:p>
      </cdr:txBody>
    </cdr:sp>
  </cdr:relSizeAnchor>
  <cdr:relSizeAnchor xmlns:cdr="http://schemas.openxmlformats.org/drawingml/2006/chartDrawing">
    <cdr:from>
      <cdr:x>0.14045</cdr:x>
      <cdr:y>0.44516</cdr:y>
    </cdr:from>
    <cdr:to>
      <cdr:x>0.52621</cdr:x>
      <cdr:y>0.60462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40580" y="2115616"/>
          <a:ext cx="2583336" cy="757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b="1" dirty="0"/>
            <a:t>MSW 530</a:t>
          </a:r>
        </a:p>
        <a:p xmlns:a="http://schemas.openxmlformats.org/drawingml/2006/main">
          <a:r>
            <a:rPr lang="en-NZ" sz="2400" b="1" dirty="0">
              <a:solidFill>
                <a:srgbClr val="FF0000"/>
              </a:solidFill>
            </a:rPr>
            <a:t>(≈1/10,000)</a:t>
          </a:r>
        </a:p>
        <a:p xmlns:a="http://schemas.openxmlformats.org/drawingml/2006/main">
          <a:endParaRPr lang="en-NZ" sz="3200" b="1" dirty="0"/>
        </a:p>
      </cdr:txBody>
    </cdr:sp>
  </cdr:relSizeAnchor>
  <cdr:relSizeAnchor xmlns:cdr="http://schemas.openxmlformats.org/drawingml/2006/chartDrawing">
    <cdr:from>
      <cdr:x>0.17204</cdr:x>
      <cdr:y>0.20273</cdr:y>
    </cdr:from>
    <cdr:to>
      <cdr:x>0.49462</cdr:x>
      <cdr:y>0.32394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52130" y="963488"/>
          <a:ext cx="2160235" cy="576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b="1" dirty="0"/>
            <a:t>WSM 530</a:t>
          </a:r>
        </a:p>
        <a:p xmlns:a="http://schemas.openxmlformats.org/drawingml/2006/main">
          <a:r>
            <a:rPr lang="en-NZ" sz="2400" b="1" dirty="0">
              <a:solidFill>
                <a:srgbClr val="FF0000"/>
              </a:solidFill>
            </a:rPr>
            <a:t>(≈1/10,000)</a:t>
          </a:r>
        </a:p>
        <a:p xmlns:a="http://schemas.openxmlformats.org/drawingml/2006/main">
          <a:endParaRPr lang="en-NZ" sz="3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2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206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633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05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08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578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20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53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6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369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90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FCCD-6BFC-41AA-BF82-92FA726865DF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ED18-D548-44FA-BCB1-1343FE1CFD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88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48872" cy="2664296"/>
          </a:xfrm>
        </p:spPr>
        <p:txBody>
          <a:bodyPr>
            <a:normAutofit fontScale="90000"/>
          </a:bodyPr>
          <a:lstStyle/>
          <a:p>
            <a:r>
              <a:rPr lang="en-NZ" sz="6000" b="1" dirty="0"/>
              <a:t>HIV and dental care in NZ</a:t>
            </a:r>
            <a:br>
              <a:rPr lang="en-NZ" sz="6700" b="1" dirty="0"/>
            </a:br>
            <a:br>
              <a:rPr lang="en-NZ" dirty="0"/>
            </a:br>
            <a:r>
              <a:rPr lang="en-NZ" dirty="0"/>
              <a:t>HIV Women’s Seminar</a:t>
            </a:r>
            <a:br>
              <a:rPr lang="en-NZ" dirty="0"/>
            </a:br>
            <a:r>
              <a:rPr lang="en-NZ" dirty="0"/>
              <a:t>Auckland </a:t>
            </a:r>
            <a:br>
              <a:rPr lang="en-NZ" dirty="0"/>
            </a:br>
            <a:r>
              <a:rPr lang="en-NZ" dirty="0"/>
              <a:t>22 June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en-NZ" dirty="0" err="1"/>
              <a:t>Assoc</a:t>
            </a:r>
            <a:r>
              <a:rPr lang="en-NZ" dirty="0"/>
              <a:t> Prof Mark Thomas</a:t>
            </a:r>
          </a:p>
          <a:p>
            <a:r>
              <a:rPr lang="en-NZ" dirty="0"/>
              <a:t>University of Auckland</a:t>
            </a:r>
          </a:p>
          <a:p>
            <a:r>
              <a:rPr lang="en-NZ" dirty="0"/>
              <a:t>Auckland City Hospital</a:t>
            </a:r>
          </a:p>
        </p:txBody>
      </p:sp>
    </p:spTree>
    <p:extLst>
      <p:ext uri="{BB962C8B-B14F-4D97-AF65-F5344CB8AC3E}">
        <p14:creationId xmlns:p14="http://schemas.microsoft.com/office/powerpoint/2010/main" val="317058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4262" y="514218"/>
            <a:ext cx="28803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                                            </a:t>
            </a:r>
            <a:r>
              <a:rPr lang="en-NZ" sz="3200" b="1" dirty="0"/>
              <a:t>Treatment is extremely effective</a:t>
            </a:r>
          </a:p>
          <a:p>
            <a:endParaRPr lang="en-NZ" sz="2000" b="1" dirty="0"/>
          </a:p>
          <a:p>
            <a:r>
              <a:rPr lang="en-NZ" sz="2000" b="1" dirty="0">
                <a:solidFill>
                  <a:srgbClr val="7030A0"/>
                </a:solidFill>
              </a:rPr>
              <a:t>The level of HIV in blood in patients who take their medicines consistently </a:t>
            </a:r>
          </a:p>
          <a:p>
            <a:endParaRPr lang="en-NZ" sz="2000" b="1" dirty="0">
              <a:solidFill>
                <a:srgbClr val="7030A0"/>
              </a:solidFill>
            </a:endParaRPr>
          </a:p>
          <a:p>
            <a:r>
              <a:rPr lang="en-NZ" sz="2000" b="1" dirty="0">
                <a:solidFill>
                  <a:srgbClr val="7030A0"/>
                </a:solidFill>
              </a:rPr>
              <a:t>falls from </a:t>
            </a:r>
          </a:p>
          <a:p>
            <a:r>
              <a:rPr lang="en-NZ" sz="2000" b="1" dirty="0">
                <a:solidFill>
                  <a:srgbClr val="7030A0"/>
                </a:solidFill>
              </a:rPr>
              <a:t>10,000s – 100,000s </a:t>
            </a:r>
          </a:p>
          <a:p>
            <a:r>
              <a:rPr lang="en-NZ" sz="2000" b="1" dirty="0">
                <a:solidFill>
                  <a:srgbClr val="7030A0"/>
                </a:solidFill>
              </a:rPr>
              <a:t>to almost always be </a:t>
            </a:r>
          </a:p>
          <a:p>
            <a:r>
              <a:rPr lang="en-NZ" sz="2000" b="1" dirty="0">
                <a:solidFill>
                  <a:srgbClr val="7030A0"/>
                </a:solidFill>
              </a:rPr>
              <a:t>less than 100 viruses/mL</a:t>
            </a:r>
          </a:p>
          <a:p>
            <a:endParaRPr lang="en-NZ" sz="2000" b="1" dirty="0">
              <a:solidFill>
                <a:srgbClr val="7030A0"/>
              </a:solidFill>
            </a:endParaRPr>
          </a:p>
          <a:p>
            <a:r>
              <a:rPr lang="en-NZ" sz="2000" b="1" dirty="0">
                <a:solidFill>
                  <a:srgbClr val="7030A0"/>
                </a:solidFill>
              </a:rPr>
              <a:t>                                                                                                    = “non-infectious”.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16632"/>
            <a:ext cx="6144262" cy="6673704"/>
            <a:chOff x="0" y="116632"/>
            <a:chExt cx="6144262" cy="66737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2" t="31368" r="71585" b="18226"/>
            <a:stretch/>
          </p:blipFill>
          <p:spPr bwMode="auto">
            <a:xfrm>
              <a:off x="575946" y="116632"/>
              <a:ext cx="5568316" cy="667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3745956"/>
              <a:ext cx="104360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b="1" dirty="0">
                  <a:solidFill>
                    <a:srgbClr val="7030A0"/>
                  </a:solidFill>
                </a:rPr>
                <a:t>1,000,000</a:t>
              </a:r>
            </a:p>
            <a:p>
              <a:endParaRPr lang="en-NZ" sz="400" b="1" dirty="0">
                <a:solidFill>
                  <a:srgbClr val="7030A0"/>
                </a:solidFill>
              </a:endParaRPr>
            </a:p>
            <a:p>
              <a:endParaRPr lang="en-NZ" sz="400" b="1" dirty="0">
                <a:solidFill>
                  <a:srgbClr val="7030A0"/>
                </a:solidFill>
              </a:endParaRPr>
            </a:p>
            <a:p>
              <a:endParaRPr lang="en-NZ" sz="400" b="1" dirty="0">
                <a:solidFill>
                  <a:srgbClr val="7030A0"/>
                </a:solidFill>
              </a:endParaRPr>
            </a:p>
            <a:p>
              <a:r>
                <a:rPr lang="en-NZ" sz="1600" b="1" dirty="0">
                  <a:solidFill>
                    <a:srgbClr val="7030A0"/>
                  </a:solidFill>
                </a:rPr>
                <a:t>    100,000</a:t>
              </a:r>
            </a:p>
            <a:p>
              <a:endParaRPr lang="en-NZ" sz="800" b="1" dirty="0">
                <a:solidFill>
                  <a:srgbClr val="7030A0"/>
                </a:solidFill>
              </a:endParaRPr>
            </a:p>
            <a:p>
              <a:r>
                <a:rPr lang="en-NZ" sz="1600" b="1" dirty="0">
                  <a:solidFill>
                    <a:srgbClr val="7030A0"/>
                  </a:solidFill>
                </a:rPr>
                <a:t>      10,000</a:t>
              </a:r>
            </a:p>
            <a:p>
              <a:endParaRPr lang="en-NZ" sz="800" b="1" dirty="0">
                <a:solidFill>
                  <a:srgbClr val="7030A0"/>
                </a:solidFill>
              </a:endParaRPr>
            </a:p>
            <a:p>
              <a:r>
                <a:rPr lang="en-NZ" sz="1600" b="1" dirty="0">
                  <a:solidFill>
                    <a:srgbClr val="7030A0"/>
                  </a:solidFill>
                </a:rPr>
                <a:t>        1,000</a:t>
              </a: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r>
                <a:rPr lang="en-NZ" sz="800" b="1" dirty="0">
                  <a:solidFill>
                    <a:srgbClr val="7030A0"/>
                  </a:solidFill>
                </a:rPr>
                <a:t>                        </a:t>
              </a:r>
              <a:r>
                <a:rPr lang="en-NZ" sz="1600" b="1" dirty="0">
                  <a:solidFill>
                    <a:srgbClr val="7030A0"/>
                  </a:solidFill>
                </a:rPr>
                <a:t>100</a:t>
              </a:r>
            </a:p>
            <a:p>
              <a:endParaRPr lang="en-NZ" sz="200" b="1" dirty="0">
                <a:solidFill>
                  <a:srgbClr val="7030A0"/>
                </a:solidFill>
              </a:endParaRPr>
            </a:p>
            <a:p>
              <a:endParaRPr lang="en-NZ" sz="200" b="1" dirty="0">
                <a:solidFill>
                  <a:srgbClr val="7030A0"/>
                </a:solidFill>
              </a:endParaRPr>
            </a:p>
            <a:p>
              <a:endParaRPr lang="en-NZ" sz="200" b="1" dirty="0">
                <a:solidFill>
                  <a:srgbClr val="7030A0"/>
                </a:solidFill>
              </a:endParaRPr>
            </a:p>
            <a:p>
              <a:endParaRPr lang="en-NZ" sz="200" b="1" dirty="0">
                <a:solidFill>
                  <a:srgbClr val="7030A0"/>
                </a:solidFill>
              </a:endParaRPr>
            </a:p>
            <a:p>
              <a:endParaRPr lang="en-NZ" sz="200" b="1" dirty="0">
                <a:solidFill>
                  <a:srgbClr val="7030A0"/>
                </a:solidFill>
              </a:endParaRPr>
            </a:p>
            <a:p>
              <a:r>
                <a:rPr lang="en-NZ" sz="1600" b="1" dirty="0">
                  <a:solidFill>
                    <a:srgbClr val="7030A0"/>
                  </a:solidFill>
                </a:rPr>
                <a:t>             10</a:t>
              </a:r>
            </a:p>
            <a:p>
              <a:endParaRPr lang="en-NZ" sz="100" b="1" dirty="0">
                <a:solidFill>
                  <a:srgbClr val="7030A0"/>
                </a:solidFill>
              </a:endParaRPr>
            </a:p>
            <a:p>
              <a:endParaRPr lang="en-NZ" sz="8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36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4262" y="514218"/>
            <a:ext cx="28803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                                            </a:t>
            </a:r>
            <a:r>
              <a:rPr lang="en-NZ" sz="3200" b="1" dirty="0"/>
              <a:t>Treatment is extremely effective</a:t>
            </a:r>
          </a:p>
          <a:p>
            <a:endParaRPr lang="en-NZ" sz="2000" b="1" dirty="0"/>
          </a:p>
          <a:p>
            <a:r>
              <a:rPr lang="en-NZ" sz="2000" b="1" dirty="0">
                <a:solidFill>
                  <a:srgbClr val="7030A0"/>
                </a:solidFill>
              </a:rPr>
              <a:t>There has been a dramatic decline in AIDS illnesses and deaths</a:t>
            </a:r>
          </a:p>
          <a:p>
            <a:endParaRPr lang="en-NZ" sz="2000" b="1" dirty="0">
              <a:solidFill>
                <a:srgbClr val="7030A0"/>
              </a:solidFill>
            </a:endParaRPr>
          </a:p>
          <a:p>
            <a:endParaRPr lang="en-NZ" sz="2000" b="1" dirty="0">
              <a:solidFill>
                <a:srgbClr val="7030A0"/>
              </a:solidFill>
            </a:endParaRPr>
          </a:p>
          <a:p>
            <a:r>
              <a:rPr lang="en-NZ" sz="2000" b="1" dirty="0">
                <a:solidFill>
                  <a:srgbClr val="7030A0"/>
                </a:solidFill>
              </a:rPr>
              <a:t>Many patients take only one or two pills per day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8531" r="60347" b="35061"/>
          <a:stretch/>
        </p:blipFill>
        <p:spPr bwMode="auto">
          <a:xfrm>
            <a:off x="179512" y="1052736"/>
            <a:ext cx="590465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AIDS NZ   Issue 77; June 2018</a:t>
            </a:r>
          </a:p>
        </p:txBody>
      </p:sp>
    </p:spTree>
    <p:extLst>
      <p:ext uri="{BB962C8B-B14F-4D97-AF65-F5344CB8AC3E}">
        <p14:creationId xmlns:p14="http://schemas.microsoft.com/office/powerpoint/2010/main" val="16069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en-NZ" sz="3600" b="1" dirty="0"/>
              <a:t>Oral problems in people with HIV infection</a:t>
            </a:r>
            <a:br>
              <a:rPr lang="en-NZ" sz="3600" b="1" dirty="0"/>
            </a:br>
            <a:r>
              <a:rPr lang="en-NZ" sz="3600" b="1" dirty="0"/>
              <a:t>are now very rare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8" y="1284815"/>
            <a:ext cx="3024336" cy="22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8423" r="36547" b="18143"/>
          <a:stretch/>
        </p:blipFill>
        <p:spPr bwMode="auto">
          <a:xfrm>
            <a:off x="4873825" y="1273252"/>
            <a:ext cx="3406452" cy="227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684" y="3555469"/>
            <a:ext cx="87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Thrush</a:t>
            </a:r>
            <a:r>
              <a:rPr lang="en-NZ" dirty="0"/>
              <a:t> – Candida </a:t>
            </a:r>
            <a:r>
              <a:rPr lang="en-NZ" dirty="0" err="1"/>
              <a:t>albicans</a:t>
            </a:r>
            <a:r>
              <a:rPr lang="en-NZ" dirty="0"/>
              <a:t>                                     </a:t>
            </a:r>
            <a:r>
              <a:rPr lang="en-NZ" b="1" dirty="0"/>
              <a:t>Oral Hairy </a:t>
            </a:r>
            <a:r>
              <a:rPr lang="en-NZ" b="1" dirty="0" err="1"/>
              <a:t>Leukoplakia</a:t>
            </a:r>
            <a:r>
              <a:rPr lang="en-NZ" b="1" dirty="0"/>
              <a:t> </a:t>
            </a:r>
            <a:r>
              <a:rPr lang="en-NZ" dirty="0"/>
              <a:t>- Epstein-Barr Virus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t="49095" r="45471" b="27327"/>
          <a:stretch/>
        </p:blipFill>
        <p:spPr bwMode="auto">
          <a:xfrm>
            <a:off x="334684" y="4221088"/>
            <a:ext cx="324114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t="58332" r="54458" b="9864"/>
          <a:stretch/>
        </p:blipFill>
        <p:spPr bwMode="auto">
          <a:xfrm>
            <a:off x="4736706" y="4165689"/>
            <a:ext cx="3888432" cy="22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6453336"/>
            <a:ext cx="841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Giant </a:t>
            </a:r>
            <a:r>
              <a:rPr lang="en-NZ" b="1" dirty="0" err="1"/>
              <a:t>aphthous</a:t>
            </a:r>
            <a:r>
              <a:rPr lang="en-NZ" b="1" dirty="0"/>
              <a:t> ulcers </a:t>
            </a:r>
            <a:r>
              <a:rPr lang="en-NZ" dirty="0"/>
              <a:t>– unknown                                </a:t>
            </a:r>
            <a:r>
              <a:rPr lang="en-NZ" b="1" dirty="0"/>
              <a:t>Kaposi’s Sarcoma </a:t>
            </a:r>
            <a:r>
              <a:rPr lang="en-NZ" dirty="0"/>
              <a:t>- HHV8</a:t>
            </a:r>
          </a:p>
        </p:txBody>
      </p:sp>
    </p:spTree>
    <p:extLst>
      <p:ext uri="{BB962C8B-B14F-4D97-AF65-F5344CB8AC3E}">
        <p14:creationId xmlns:p14="http://schemas.microsoft.com/office/powerpoint/2010/main" val="386489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46" y="0"/>
            <a:ext cx="8229600" cy="1143000"/>
          </a:xfrm>
        </p:spPr>
        <p:txBody>
          <a:bodyPr/>
          <a:lstStyle/>
          <a:p>
            <a:r>
              <a:rPr lang="en-NZ" b="1" dirty="0"/>
              <a:t>The elephant in the 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925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sz="4100" dirty="0"/>
              <a:t>1987  US dentist with AIDS (Kaposi’s Sarcoma)</a:t>
            </a:r>
          </a:p>
          <a:p>
            <a:pPr marL="0" indent="0">
              <a:buNone/>
            </a:pPr>
            <a:r>
              <a:rPr lang="en-NZ" sz="4100" dirty="0"/>
              <a:t>           Treated with AZT. </a:t>
            </a:r>
          </a:p>
          <a:p>
            <a:pPr marL="514350" indent="-514350">
              <a:buAutoNum type="arabicPlain" startAt="1989"/>
            </a:pPr>
            <a:r>
              <a:rPr lang="en-NZ" sz="4100" dirty="0"/>
              <a:t>  Stopped work.</a:t>
            </a:r>
          </a:p>
          <a:p>
            <a:pPr marL="514350" indent="-514350">
              <a:buAutoNum type="arabicPlain" startAt="1989"/>
            </a:pPr>
            <a:endParaRPr lang="en-NZ" sz="4100" dirty="0"/>
          </a:p>
          <a:p>
            <a:pPr marL="0" indent="0">
              <a:buNone/>
            </a:pPr>
            <a:r>
              <a:rPr lang="en-NZ" sz="4100" dirty="0"/>
              <a:t>5 patients treated between 1987 and 1989 </a:t>
            </a:r>
          </a:p>
          <a:p>
            <a:pPr marL="0" indent="0">
              <a:buNone/>
            </a:pPr>
            <a:r>
              <a:rPr lang="en-NZ" sz="4100" dirty="0"/>
              <a:t>acquired HIV infection, </a:t>
            </a:r>
          </a:p>
          <a:p>
            <a:pPr marL="0" indent="0">
              <a:buNone/>
            </a:pPr>
            <a:r>
              <a:rPr lang="en-NZ" sz="4100" dirty="0"/>
              <a:t>as the result of their dental care. How?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                                                             </a:t>
            </a:r>
            <a:r>
              <a:rPr lang="en-NZ" sz="2000" dirty="0"/>
              <a:t>Annals of Internal Medicine 1992;116:798-805.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t="16481" r="23478" b="12012"/>
          <a:stretch/>
        </p:blipFill>
        <p:spPr bwMode="auto">
          <a:xfrm>
            <a:off x="459205" y="5445224"/>
            <a:ext cx="1895532" cy="1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6" y="23326"/>
            <a:ext cx="9001000" cy="706090"/>
          </a:xfrm>
        </p:spPr>
        <p:txBody>
          <a:bodyPr>
            <a:normAutofit/>
          </a:bodyPr>
          <a:lstStyle/>
          <a:p>
            <a:r>
              <a:rPr lang="en-NZ" sz="2800" b="1" dirty="0"/>
              <a:t>Risks to dentists caring for people with HIV infection?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88018"/>
              </p:ext>
            </p:extLst>
          </p:nvPr>
        </p:nvGraphicFramePr>
        <p:xfrm>
          <a:off x="160445" y="908720"/>
          <a:ext cx="8640960" cy="54124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en-NZ" sz="2800" b="1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1" dirty="0"/>
                        <a:t>Documented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1" dirty="0"/>
                        <a:t>Possible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b="1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en-NZ" sz="2000" b="1" dirty="0"/>
                        <a:t>Nurse/midwife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NZ" b="1" dirty="0"/>
                        <a:t>Doctor/medical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NZ" b="1" dirty="0"/>
                        <a:t>Surgeon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NZ" b="1" dirty="0"/>
                        <a:t>Dentist/dental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NZ" b="1" dirty="0"/>
                        <a:t>Clinical lab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NZ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NZ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/>
                        <a:t>344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6412686"/>
            <a:ext cx="618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FF0000"/>
                </a:solidFill>
              </a:rPr>
              <a:t>Occupational Transmission of HIV Infection HPA (UK) 2005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790021"/>
            <a:ext cx="2244283" cy="5647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261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33" y="31845"/>
            <a:ext cx="8928992" cy="876875"/>
          </a:xfrm>
        </p:spPr>
        <p:txBody>
          <a:bodyPr>
            <a:normAutofit/>
          </a:bodyPr>
          <a:lstStyle/>
          <a:p>
            <a:r>
              <a:rPr lang="en-NZ" sz="3200" b="1" u="sng" dirty="0"/>
              <a:t>Risks to dentists from patients with HIV infection?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b="1" dirty="0"/>
              <a:t>Concentration of HIV in saliva</a:t>
            </a:r>
            <a:r>
              <a:rPr lang="en-NZ" dirty="0"/>
              <a:t>: </a:t>
            </a:r>
          </a:p>
          <a:p>
            <a:pPr marL="0" indent="0">
              <a:buNone/>
            </a:pPr>
            <a:r>
              <a:rPr lang="en-NZ" dirty="0"/>
              <a:t>          VERY MUCH less than in serum, and inactivated.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b="1" dirty="0"/>
              <a:t>Amount of fluid inoculated:</a:t>
            </a:r>
          </a:p>
          <a:p>
            <a:pPr marL="0" indent="0">
              <a:buNone/>
            </a:pPr>
            <a:r>
              <a:rPr lang="en-NZ" dirty="0"/>
              <a:t>           usually very small amounts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b="1" dirty="0"/>
              <a:t>Depth of inoculation:</a:t>
            </a:r>
          </a:p>
          <a:p>
            <a:pPr marL="0" indent="0">
              <a:buNone/>
            </a:pPr>
            <a:r>
              <a:rPr lang="en-NZ" b="1" dirty="0"/>
              <a:t>           </a:t>
            </a:r>
            <a:r>
              <a:rPr lang="en-NZ" dirty="0"/>
              <a:t>usually shallow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b="1" dirty="0"/>
              <a:t>                                              usually     negligible risk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6237312"/>
            <a:ext cx="201622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4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u="sng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Who has HIV infection in NZ?</a:t>
            </a:r>
          </a:p>
          <a:p>
            <a:pPr marL="514350" indent="-514350">
              <a:buAutoNum type="arabicPeriod"/>
            </a:pPr>
            <a:endParaRPr lang="en-NZ" dirty="0"/>
          </a:p>
          <a:p>
            <a:pPr marL="0" indent="0">
              <a:buNone/>
            </a:pPr>
            <a:r>
              <a:rPr lang="en-NZ" dirty="0"/>
              <a:t>What oral problems occur in people with HIV infection?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Are there any risks to dentists who care for people with HIV infection?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371019"/>
            <a:ext cx="753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mostly MSM (2/3) and heterosexuals who became infected elsewhere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4005064"/>
            <a:ext cx="7749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none,    candidiasis,   </a:t>
            </a:r>
            <a:r>
              <a:rPr lang="en-NZ" sz="2000" dirty="0" err="1"/>
              <a:t>aphthous</a:t>
            </a:r>
            <a:r>
              <a:rPr lang="en-NZ" sz="2000" dirty="0"/>
              <a:t> ulcers,   </a:t>
            </a:r>
            <a:r>
              <a:rPr lang="en-NZ" sz="2000" dirty="0" err="1"/>
              <a:t>leukoplakia</a:t>
            </a:r>
            <a:r>
              <a:rPr lang="en-NZ" sz="2000" dirty="0"/>
              <a:t>,    Kaposi’s sarcoma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5877272"/>
            <a:ext cx="767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essentially zero   risk of acquiring infection</a:t>
            </a:r>
          </a:p>
        </p:txBody>
      </p:sp>
    </p:spTree>
    <p:extLst>
      <p:ext uri="{BB962C8B-B14F-4D97-AF65-F5344CB8AC3E}">
        <p14:creationId xmlns:p14="http://schemas.microsoft.com/office/powerpoint/2010/main" val="218149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u="sng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dirty="0"/>
              <a:t>Who has HIV infection in NZ?</a:t>
            </a:r>
          </a:p>
          <a:p>
            <a:pPr marL="514350" indent="-514350">
              <a:buAutoNum type="arabicPeriod"/>
            </a:pPr>
            <a:endParaRPr lang="en-NZ" dirty="0"/>
          </a:p>
          <a:p>
            <a:pPr marL="514350" indent="-514350">
              <a:buAutoNum type="arabicPeriod"/>
            </a:pPr>
            <a:r>
              <a:rPr lang="en-NZ" dirty="0"/>
              <a:t>What oral problems occur in people with HIV infection?</a:t>
            </a:r>
          </a:p>
          <a:p>
            <a:pPr marL="514350" indent="-514350">
              <a:buAutoNum type="arabicPeriod"/>
            </a:pPr>
            <a:endParaRPr lang="en-NZ" dirty="0"/>
          </a:p>
          <a:p>
            <a:pPr marL="514350" indent="-514350">
              <a:buAutoNum type="arabicPeriod"/>
            </a:pPr>
            <a:r>
              <a:rPr lang="en-NZ" dirty="0"/>
              <a:t>Are there any risks to dentists who care for people with HIV infection?</a:t>
            </a:r>
          </a:p>
        </p:txBody>
      </p:sp>
    </p:spTree>
    <p:extLst>
      <p:ext uri="{BB962C8B-B14F-4D97-AF65-F5344CB8AC3E}">
        <p14:creationId xmlns:p14="http://schemas.microsoft.com/office/powerpoint/2010/main" val="40699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936104"/>
          </a:xfrm>
        </p:spPr>
        <p:txBody>
          <a:bodyPr/>
          <a:lstStyle/>
          <a:p>
            <a:r>
              <a:rPr lang="en-NZ" b="1" dirty="0"/>
              <a:t>Who has HIV in NZ?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Approximately </a:t>
            </a:r>
            <a:r>
              <a:rPr lang="en-NZ" b="1" dirty="0"/>
              <a:t>3,500 </a:t>
            </a:r>
            <a:r>
              <a:rPr lang="en-NZ" dirty="0"/>
              <a:t>people.      </a:t>
            </a:r>
            <a:r>
              <a:rPr lang="en-NZ" b="1" dirty="0">
                <a:solidFill>
                  <a:srgbClr val="FF0000"/>
                </a:solidFill>
              </a:rPr>
              <a:t>(≈0.8/1,000 pop.)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35138753"/>
              </p:ext>
            </p:extLst>
          </p:nvPr>
        </p:nvGraphicFramePr>
        <p:xfrm>
          <a:off x="1043608" y="2105472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5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936104"/>
          </a:xfrm>
        </p:spPr>
        <p:txBody>
          <a:bodyPr/>
          <a:lstStyle/>
          <a:p>
            <a:r>
              <a:rPr lang="en-NZ" b="1" dirty="0"/>
              <a:t>Who has HIV in NZ?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dirty="0"/>
              <a:t>Approximately </a:t>
            </a:r>
            <a:r>
              <a:rPr lang="en-NZ" b="1" dirty="0"/>
              <a:t>3,500 </a:t>
            </a:r>
            <a:r>
              <a:rPr lang="en-NZ" dirty="0"/>
              <a:t>people.      </a:t>
            </a:r>
            <a:r>
              <a:rPr lang="en-NZ" b="1" dirty="0">
                <a:solidFill>
                  <a:srgbClr val="FF0000"/>
                </a:solidFill>
              </a:rPr>
              <a:t>(≈0.8/1,000 pop.)</a:t>
            </a:r>
          </a:p>
          <a:p>
            <a:pPr marL="0" indent="0">
              <a:buNone/>
            </a:pPr>
            <a:r>
              <a:rPr lang="en-NZ" b="1" dirty="0"/>
              <a:t>                       </a:t>
            </a:r>
            <a:endParaRPr lang="en-NZ" sz="2000" b="1" dirty="0"/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8812365"/>
              </p:ext>
            </p:extLst>
          </p:nvPr>
        </p:nvGraphicFramePr>
        <p:xfrm>
          <a:off x="1043608" y="2105472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32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936104"/>
          </a:xfrm>
        </p:spPr>
        <p:txBody>
          <a:bodyPr/>
          <a:lstStyle/>
          <a:p>
            <a:r>
              <a:rPr lang="en-NZ" b="1" dirty="0"/>
              <a:t>Who has HIV in NZ?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dirty="0"/>
              <a:t>Approximately </a:t>
            </a:r>
            <a:r>
              <a:rPr lang="en-NZ" b="1" dirty="0"/>
              <a:t>3,500 </a:t>
            </a:r>
            <a:r>
              <a:rPr lang="en-NZ" dirty="0"/>
              <a:t>people.      </a:t>
            </a:r>
            <a:r>
              <a:rPr lang="en-NZ" b="1" dirty="0">
                <a:solidFill>
                  <a:srgbClr val="FF0000"/>
                </a:solidFill>
              </a:rPr>
              <a:t>(≈0.8/1,000 pop.)</a:t>
            </a:r>
          </a:p>
          <a:p>
            <a:pPr marL="0" indent="0">
              <a:buNone/>
            </a:pPr>
            <a:r>
              <a:rPr lang="en-NZ" b="1" dirty="0"/>
              <a:t>                         </a:t>
            </a:r>
            <a:r>
              <a:rPr lang="en-NZ" sz="2000" b="1" dirty="0"/>
              <a:t>IVDU 70 </a:t>
            </a:r>
            <a:r>
              <a:rPr lang="en-NZ" sz="2000" b="1" dirty="0">
                <a:solidFill>
                  <a:srgbClr val="FF0000"/>
                </a:solidFill>
              </a:rPr>
              <a:t>(≈1%)          </a:t>
            </a:r>
            <a:r>
              <a:rPr lang="en-NZ" sz="2000" b="1" dirty="0"/>
              <a:t>“Children” 70 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3862148"/>
              </p:ext>
            </p:extLst>
          </p:nvPr>
        </p:nvGraphicFramePr>
        <p:xfrm>
          <a:off x="1043608" y="2105472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283968" y="2111152"/>
            <a:ext cx="936104" cy="5040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5856" y="2142840"/>
            <a:ext cx="720080" cy="5040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936104"/>
          </a:xfrm>
        </p:spPr>
        <p:txBody>
          <a:bodyPr/>
          <a:lstStyle/>
          <a:p>
            <a:r>
              <a:rPr lang="en-NZ" b="1" dirty="0"/>
              <a:t>Who has HIV in NZ?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dirty="0"/>
              <a:t>Approximately </a:t>
            </a:r>
            <a:r>
              <a:rPr lang="en-NZ" b="1" dirty="0"/>
              <a:t>3,500 </a:t>
            </a:r>
            <a:r>
              <a:rPr lang="en-NZ" dirty="0"/>
              <a:t>people.      </a:t>
            </a:r>
            <a:r>
              <a:rPr lang="en-NZ" b="1" dirty="0">
                <a:solidFill>
                  <a:srgbClr val="FF0000"/>
                </a:solidFill>
              </a:rPr>
              <a:t>(≈0.8/1,000 pop.)</a:t>
            </a:r>
          </a:p>
          <a:p>
            <a:pPr marL="0" indent="0">
              <a:buNone/>
            </a:pPr>
            <a:r>
              <a:rPr lang="en-NZ" b="1" dirty="0"/>
              <a:t>                         </a:t>
            </a:r>
            <a:r>
              <a:rPr lang="en-NZ" sz="2000" b="1" dirty="0"/>
              <a:t>IVDU 70 </a:t>
            </a:r>
            <a:r>
              <a:rPr lang="en-NZ" sz="2000" b="1" dirty="0">
                <a:solidFill>
                  <a:srgbClr val="FF0000"/>
                </a:solidFill>
              </a:rPr>
              <a:t>(≈1%)          </a:t>
            </a:r>
            <a:r>
              <a:rPr lang="en-NZ" sz="2000" b="1" dirty="0"/>
              <a:t>“Children” 70 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40960305"/>
              </p:ext>
            </p:extLst>
          </p:nvPr>
        </p:nvGraphicFramePr>
        <p:xfrm>
          <a:off x="1043608" y="2105472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283968" y="2111152"/>
            <a:ext cx="936104" cy="5040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5856" y="2142840"/>
            <a:ext cx="720080" cy="5040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76056" y="249289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>
                <a:solidFill>
                  <a:srgbClr val="FF33CC"/>
                </a:solidFill>
              </a:rPr>
              <a:t>≈ 80% diagnosed</a:t>
            </a:r>
          </a:p>
        </p:txBody>
      </p:sp>
      <p:sp>
        <p:nvSpPr>
          <p:cNvPr id="5" name="Oval 4"/>
          <p:cNvSpPr/>
          <p:nvPr/>
        </p:nvSpPr>
        <p:spPr>
          <a:xfrm>
            <a:off x="5004048" y="2500547"/>
            <a:ext cx="3888432" cy="2304256"/>
          </a:xfrm>
          <a:prstGeom prst="ellipse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106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623731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AIDS NZ   Issue 77; June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223" y="4702366"/>
            <a:ext cx="6898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Increasing HIV incidence in MSM for last six years  -  mostly acquired in NZ</a:t>
            </a:r>
          </a:p>
          <a:p>
            <a:endParaRPr lang="en-NZ" sz="1600" dirty="0"/>
          </a:p>
          <a:p>
            <a:r>
              <a:rPr lang="en-NZ" sz="1600" dirty="0"/>
              <a:t>Decreasing HIV incidence in heterosexual men and women – mostly acquired elsewhere</a:t>
            </a:r>
          </a:p>
          <a:p>
            <a:endParaRPr lang="en-NZ" sz="1600" dirty="0"/>
          </a:p>
          <a:p>
            <a:r>
              <a:rPr lang="en-NZ" sz="1600" dirty="0"/>
              <a:t>Occasional HIV in IVDU</a:t>
            </a:r>
          </a:p>
          <a:p>
            <a:endParaRPr lang="en-NZ" sz="1600" dirty="0"/>
          </a:p>
          <a:p>
            <a:r>
              <a:rPr lang="en-NZ" sz="1600" dirty="0"/>
              <a:t>Nil perinatal HIV in last 7 years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087" y="18863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/>
              <a:t>New HIV diagnoses in NZ 1985 - 2017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912" y="4856640"/>
            <a:ext cx="144016" cy="1567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331912" y="5409545"/>
            <a:ext cx="144016" cy="15670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331912" y="5995028"/>
            <a:ext cx="144016" cy="1567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331912" y="6528293"/>
            <a:ext cx="144016" cy="1567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25769" r="62095" b="31526"/>
          <a:stretch/>
        </p:blipFill>
        <p:spPr bwMode="auto">
          <a:xfrm>
            <a:off x="156765" y="940523"/>
            <a:ext cx="8807723" cy="381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6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/>
              <a:t>“Cascade of Care”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77379015"/>
              </p:ext>
            </p:extLst>
          </p:nvPr>
        </p:nvGraphicFramePr>
        <p:xfrm>
          <a:off x="899592" y="2060848"/>
          <a:ext cx="7560840" cy="46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22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6512666"/>
              </p:ext>
            </p:extLst>
          </p:nvPr>
        </p:nvGraphicFramePr>
        <p:xfrm>
          <a:off x="899592" y="2060848"/>
          <a:ext cx="7560840" cy="46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1663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Most people with known HIV infection have fully suppressed infection.</a:t>
            </a:r>
          </a:p>
          <a:p>
            <a:endParaRPr lang="en-NZ" sz="2400" dirty="0"/>
          </a:p>
          <a:p>
            <a:r>
              <a:rPr lang="en-NZ" sz="2400" dirty="0"/>
              <a:t>The major source of transmission of HIV infection is people who are not aware of their diagnosis.</a:t>
            </a:r>
          </a:p>
        </p:txBody>
      </p:sp>
    </p:spTree>
    <p:extLst>
      <p:ext uri="{BB962C8B-B14F-4D97-AF65-F5344CB8AC3E}">
        <p14:creationId xmlns:p14="http://schemas.microsoft.com/office/powerpoint/2010/main" val="75995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616</Words>
  <Application>Microsoft Office PowerPoint</Application>
  <PresentationFormat>On-screen Show (4:3)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HIV and dental care in NZ  HIV Women’s Seminar Auckland  22 June 2018</vt:lpstr>
      <vt:lpstr>Outline</vt:lpstr>
      <vt:lpstr>Who has HIV in NZ?</vt:lpstr>
      <vt:lpstr>Who has HIV in NZ?</vt:lpstr>
      <vt:lpstr>Who has HIV in NZ?</vt:lpstr>
      <vt:lpstr>Who has HIV in NZ?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problems in people with HIV infection are now very rare</vt:lpstr>
      <vt:lpstr>The elephant in the room!</vt:lpstr>
      <vt:lpstr>Risks to dentists caring for people with HIV infection?</vt:lpstr>
      <vt:lpstr>Risks to dentists from patients with HIV infection?</vt:lpstr>
      <vt:lpstr>Recap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in NZ in 2017  NZ Dental Association Conference Auckland  12 August 2017</dc:title>
  <dc:creator>Mark Thomas (ADHB)</dc:creator>
  <cp:lastModifiedBy>Positive Women</cp:lastModifiedBy>
  <cp:revision>31</cp:revision>
  <dcterms:created xsi:type="dcterms:W3CDTF">2017-07-12T05:31:59Z</dcterms:created>
  <dcterms:modified xsi:type="dcterms:W3CDTF">2018-06-19T23:57:14Z</dcterms:modified>
</cp:coreProperties>
</file>